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2"/>
  </p:notesMasterIdLst>
  <p:sldIdLst>
    <p:sldId id="256" r:id="rId2"/>
    <p:sldId id="257" r:id="rId3"/>
    <p:sldId id="269" r:id="rId4"/>
    <p:sldId id="259" r:id="rId5"/>
    <p:sldId id="260" r:id="rId6"/>
    <p:sldId id="267" r:id="rId7"/>
    <p:sldId id="268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B46"/>
    <a:srgbClr val="E4D2F2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A7E5D-D32D-4DFA-90B9-FB3E890E532F}" type="datetimeFigureOut">
              <a:rPr lang="pl-PL" smtClean="0"/>
              <a:t>02.11.2022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D051A-B4F9-458C-8CCE-B0E21E8DA0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051A-B4F9-458C-8CCE-B0E21E8DA07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20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051A-B4F9-458C-8CCE-B0E21E8DA07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77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D051A-B4F9-458C-8CCE-B0E21E8DA07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85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573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4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74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52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813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1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60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9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26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9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92A6-E592-4D77-80DC-0CCC0C8B0865}" type="datetimeFigureOut">
              <a:rPr lang="pl-PL" smtClean="0"/>
              <a:t>02.11.2022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C14C-AC2D-4769-96C8-35FA491EA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20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4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5553" r="5161" b="5967"/>
          <a:stretch/>
        </p:blipFill>
        <p:spPr>
          <a:xfrm>
            <a:off x="4928220" y="1290918"/>
            <a:ext cx="3676187" cy="50234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7178" y="309665"/>
            <a:ext cx="6291924" cy="1675881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5FBB46"/>
                </a:solidFill>
                <a:latin typeface="+mn-lt"/>
              </a:rPr>
              <a:t>Sposoby poznawania przyrody</a:t>
            </a:r>
            <a:endParaRPr lang="pl-PL" sz="5400" b="1" dirty="0">
              <a:solidFill>
                <a:srgbClr val="5FBB46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r="25211"/>
          <a:stretch/>
        </p:blipFill>
        <p:spPr>
          <a:xfrm>
            <a:off x="878540" y="2313452"/>
            <a:ext cx="2841812" cy="3995548"/>
          </a:xfrm>
          <a:prstGeom prst="rect">
            <a:avLst/>
          </a:prstGeom>
        </p:spPr>
      </p:pic>
      <p:pic>
        <p:nvPicPr>
          <p:cNvPr id="23" name="Obraz 2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9" y="343138"/>
            <a:ext cx="7710408" cy="88212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4900" b="1" dirty="0">
                <a:solidFill>
                  <a:srgbClr val="5FBB46"/>
                </a:solidFill>
                <a:latin typeface="+mn-lt"/>
              </a:rPr>
              <a:t>Jakie są źródła </a:t>
            </a:r>
            <a:r>
              <a:rPr lang="pl-PL" sz="4900" b="1" dirty="0" smtClean="0">
                <a:solidFill>
                  <a:srgbClr val="5FBB46"/>
                </a:solidFill>
                <a:latin typeface="+mn-lt"/>
              </a:rPr>
              <a:t>wiedzy</a:t>
            </a:r>
            <a:br>
              <a:rPr lang="pl-PL" sz="4900" b="1" dirty="0" smtClean="0">
                <a:solidFill>
                  <a:srgbClr val="5FBB46"/>
                </a:solidFill>
                <a:latin typeface="+mn-lt"/>
              </a:rPr>
            </a:br>
            <a:r>
              <a:rPr lang="pl-PL" sz="4900" b="1" dirty="0" smtClean="0">
                <a:solidFill>
                  <a:srgbClr val="5FBB46"/>
                </a:solidFill>
                <a:latin typeface="+mn-lt"/>
              </a:rPr>
              <a:t>o </a:t>
            </a:r>
            <a:r>
              <a:rPr lang="pl-PL" sz="4900" b="1" dirty="0">
                <a:solidFill>
                  <a:srgbClr val="5FBB46"/>
                </a:solidFill>
                <a:latin typeface="+mn-lt"/>
              </a:rPr>
              <a:t>przyrodzie? 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/>
        </p:blipFill>
        <p:spPr>
          <a:xfrm>
            <a:off x="899999" y="1717245"/>
            <a:ext cx="1426119" cy="108000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27" y="5231283"/>
            <a:ext cx="1080000" cy="107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39" y="3642942"/>
            <a:ext cx="1080000" cy="108000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84" y="5226711"/>
            <a:ext cx="1080000" cy="1082289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96" y="3640653"/>
            <a:ext cx="1080000" cy="1082289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8" y="5224104"/>
            <a:ext cx="1080000" cy="1080000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72" y="1900122"/>
            <a:ext cx="1080000" cy="10800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07" y="3645225"/>
            <a:ext cx="1080000" cy="1077717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1495793" y="2528385"/>
            <a:ext cx="166429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czasopisma, książki</a:t>
            </a:r>
            <a:br>
              <a:rPr lang="pl-PL" sz="1400" dirty="0" smtClean="0"/>
            </a:br>
            <a:r>
              <a:rPr lang="pl-PL" sz="1400" dirty="0" smtClean="0"/>
              <a:t>(</a:t>
            </a:r>
            <a:r>
              <a:rPr lang="pl-PL" sz="1400" dirty="0"/>
              <a:t>w </a:t>
            </a:r>
            <a:r>
              <a:rPr lang="pl-PL" sz="1400" dirty="0" smtClean="0"/>
              <a:t>tym podręczniki</a:t>
            </a:r>
            <a:r>
              <a:rPr lang="pl-PL" sz="1400" dirty="0"/>
              <a:t>),</a:t>
            </a:r>
            <a:br>
              <a:rPr lang="pl-PL" sz="1400" dirty="0"/>
            </a:br>
            <a:r>
              <a:rPr lang="pl-PL" sz="1400" dirty="0"/>
              <a:t>albumy, </a:t>
            </a:r>
            <a:r>
              <a:rPr lang="pl-PL" sz="1400" dirty="0" smtClean="0"/>
              <a:t>atlasy </a:t>
            </a:r>
            <a:endParaRPr lang="pl-PL" sz="14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056696" y="3530170"/>
            <a:ext cx="12030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nauczyciele, rodzice</a:t>
            </a:r>
            <a:br>
              <a:rPr lang="pl-PL" sz="1400" dirty="0"/>
            </a:br>
            <a:r>
              <a:rPr lang="pl-PL" sz="1400" dirty="0"/>
              <a:t>i opiekunowie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766350" y="3647923"/>
            <a:ext cx="131949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blogi, strony </a:t>
            </a:r>
            <a:br>
              <a:rPr lang="pl-PL" sz="1400" dirty="0"/>
            </a:br>
            <a:r>
              <a:rPr lang="pl-PL" sz="1400" dirty="0"/>
              <a:t>i </a:t>
            </a:r>
            <a:r>
              <a:rPr lang="pl-PL" sz="1400" dirty="0" smtClean="0"/>
              <a:t>portale</a:t>
            </a:r>
            <a:br>
              <a:rPr lang="pl-PL" sz="1400" dirty="0" smtClean="0"/>
            </a:br>
            <a:r>
              <a:rPr lang="pl-PL" sz="1400" dirty="0" smtClean="0"/>
              <a:t>naukowe</a:t>
            </a:r>
            <a:r>
              <a:rPr lang="pl-PL" sz="1400" dirty="0"/>
              <a:t>, </a:t>
            </a:r>
            <a:r>
              <a:rPr lang="pl-PL" sz="1400" dirty="0" smtClean="0"/>
              <a:t>filmy</a:t>
            </a:r>
            <a:br>
              <a:rPr lang="pl-PL" sz="1400" dirty="0" smtClean="0"/>
            </a:br>
            <a:r>
              <a:rPr lang="pl-PL" sz="1400" dirty="0" smtClean="0"/>
              <a:t>na </a:t>
            </a:r>
            <a:r>
              <a:rPr lang="pl-PL" sz="1400" dirty="0" err="1"/>
              <a:t>YouTubie</a:t>
            </a:r>
            <a:r>
              <a:rPr lang="pl-PL" sz="1400" dirty="0"/>
              <a:t>,</a:t>
            </a:r>
            <a:br>
              <a:rPr lang="pl-PL" sz="1400" dirty="0"/>
            </a:br>
            <a:r>
              <a:rPr lang="pl-PL" sz="1400" dirty="0"/>
              <a:t>aplikacje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4539931" y="2528385"/>
            <a:ext cx="10724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środowisko naturalne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1963164" y="5852773"/>
            <a:ext cx="906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koleżanki</a:t>
            </a:r>
            <a:br>
              <a:rPr lang="pl-PL" sz="1400" dirty="0"/>
            </a:br>
            <a:r>
              <a:rPr lang="pl-PL" sz="1400" dirty="0"/>
              <a:t>i koledzy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768877" y="5206442"/>
            <a:ext cx="200936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instytucje </a:t>
            </a:r>
            <a:r>
              <a:rPr lang="pl-PL" sz="1400" dirty="0" smtClean="0"/>
              <a:t>zajmujące</a:t>
            </a:r>
            <a:br>
              <a:rPr lang="pl-PL" sz="1400" dirty="0" smtClean="0"/>
            </a:br>
            <a:r>
              <a:rPr lang="pl-PL" sz="1400" dirty="0" smtClean="0"/>
              <a:t>się badaniem </a:t>
            </a:r>
            <a:r>
              <a:rPr lang="pl-PL" sz="1400" dirty="0"/>
              <a:t>przyrody</a:t>
            </a:r>
            <a:r>
              <a:rPr lang="pl-PL" sz="1400" dirty="0" smtClean="0"/>
              <a:t>,</a:t>
            </a:r>
            <a:br>
              <a:rPr lang="pl-PL" sz="1400" dirty="0" smtClean="0"/>
            </a:br>
            <a:r>
              <a:rPr lang="pl-PL" sz="1400" dirty="0" smtClean="0"/>
              <a:t>centra edukacji </a:t>
            </a:r>
            <a:br>
              <a:rPr lang="pl-PL" sz="1400" dirty="0" smtClean="0"/>
            </a:br>
            <a:r>
              <a:rPr lang="pl-PL" sz="1400" dirty="0" smtClean="0"/>
              <a:t>przyrodniczej</a:t>
            </a:r>
            <a:r>
              <a:rPr lang="pl-PL" sz="1400" dirty="0"/>
              <a:t>, ogrody botaniczne i zoologiczne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4240582" y="5206442"/>
            <a:ext cx="109711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pasjonaci, eksperci, naukowcy, dziennikarze naukowi</a:t>
            </a:r>
            <a:endParaRPr lang="pl-PL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6203704" y="4078810"/>
            <a:ext cx="131733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pomiary</a:t>
            </a:r>
            <a:r>
              <a:rPr lang="pl-PL" sz="1400" dirty="0" smtClean="0"/>
              <a:t>,</a:t>
            </a:r>
            <a:br>
              <a:rPr lang="pl-PL" sz="1400" dirty="0" smtClean="0"/>
            </a:br>
            <a:r>
              <a:rPr lang="pl-PL" sz="1400" dirty="0" smtClean="0"/>
              <a:t>doświadczenia</a:t>
            </a:r>
            <a:r>
              <a:rPr lang="pl-PL" sz="1400" dirty="0"/>
              <a:t>,</a:t>
            </a:r>
            <a:br>
              <a:rPr lang="pl-PL" sz="1400" dirty="0"/>
            </a:br>
            <a:r>
              <a:rPr lang="pl-PL" sz="1400" dirty="0" smtClean="0"/>
              <a:t>obserwacje </a:t>
            </a:r>
            <a:endParaRPr lang="pl-PL" sz="1400" dirty="0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02" y="1906017"/>
            <a:ext cx="1413224" cy="1080000"/>
          </a:xfrm>
          <a:prstGeom prst="rect">
            <a:avLst/>
          </a:prstGeom>
        </p:spPr>
      </p:pic>
      <p:pic>
        <p:nvPicPr>
          <p:cNvPr id="47" name="Obraz 4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 rotWithShape="1">
          <a:blip r:embed="rId14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387581" y="1825307"/>
            <a:ext cx="135284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/>
              <a:t>gry edukacyjne, programy TV,</a:t>
            </a:r>
            <a:br>
              <a:rPr lang="pl-PL" sz="1400" dirty="0"/>
            </a:br>
            <a:r>
              <a:rPr lang="pl-PL" sz="1400" dirty="0"/>
              <a:t>filmy</a:t>
            </a:r>
            <a:br>
              <a:rPr lang="pl-PL" sz="1400" dirty="0"/>
            </a:br>
            <a:r>
              <a:rPr lang="pl-PL" sz="1400" dirty="0"/>
              <a:t>przyrodnicze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6"/>
    </mc:Choice>
    <mc:Fallback xmlns="">
      <p:transition spd="slow" advTm="46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3025" y="1242858"/>
            <a:ext cx="611794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Przyroda to wszystko wokół, </a:t>
            </a:r>
            <a:r>
              <a:rPr lang="pl-PL" sz="2000" dirty="0" smtClean="0"/>
              <a:t>czego </a:t>
            </a:r>
            <a:r>
              <a:rPr lang="pl-PL" sz="2000" dirty="0"/>
              <a:t>nie stworzył człowiek.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002" y="274183"/>
            <a:ext cx="4933995" cy="98219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5FBB46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 to jest przyroda?</a:t>
            </a:r>
            <a:endParaRPr lang="pl-PL" b="1" dirty="0">
              <a:solidFill>
                <a:srgbClr val="5FBB46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807376" y="1785479"/>
            <a:ext cx="2145432" cy="3768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>Przyroda ożywiona</a:t>
            </a:r>
          </a:p>
        </p:txBody>
      </p:sp>
      <p:pic>
        <p:nvPicPr>
          <p:cNvPr id="28" name="Symbol zastępczy zawartości 2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"/>
          <a:stretch/>
        </p:blipFill>
        <p:spPr>
          <a:xfrm>
            <a:off x="913062" y="2648913"/>
            <a:ext cx="1562173" cy="1080000"/>
          </a:xfrm>
        </p:spPr>
      </p:pic>
      <p:sp>
        <p:nvSpPr>
          <p:cNvPr id="17" name="Symbol zastępczy tekstu 16"/>
          <p:cNvSpPr>
            <a:spLocks noGrp="1"/>
          </p:cNvSpPr>
          <p:nvPr>
            <p:ph type="body" sz="quarter" idx="3"/>
          </p:nvPr>
        </p:nvSpPr>
        <p:spPr>
          <a:xfrm>
            <a:off x="6120252" y="1785479"/>
            <a:ext cx="2610212" cy="373614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C00000"/>
                </a:solidFill>
              </a:rPr>
              <a:t>Przyroda nieożywiona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913062" y="5955753"/>
            <a:ext cx="4326129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700" dirty="0"/>
              <a:t>Żywe organizmy wykonują czynności życiowe.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620420" y="2262426"/>
            <a:ext cx="135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bakterie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05949" y="2262426"/>
            <a:ext cx="15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protisty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10553" y="4207290"/>
            <a:ext cx="148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zwierzęta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616281" y="4200206"/>
            <a:ext cx="13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rośliny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407308" y="3147647"/>
            <a:ext cx="96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grzyby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121332" y="2262426"/>
            <a:ext cx="85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woda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420487" y="2262426"/>
            <a:ext cx="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powietrze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121332" y="4377486"/>
            <a:ext cx="83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Słońce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7420487" y="4377486"/>
            <a:ext cx="7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skały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"/>
          <a:stretch/>
        </p:blipFill>
        <p:spPr>
          <a:xfrm>
            <a:off x="2709723" y="2648913"/>
            <a:ext cx="1563114" cy="1080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/>
        </p:blipFill>
        <p:spPr>
          <a:xfrm>
            <a:off x="913062" y="4583587"/>
            <a:ext cx="1560688" cy="1080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/>
          <a:stretch/>
        </p:blipFill>
        <p:spPr>
          <a:xfrm>
            <a:off x="2708476" y="4583587"/>
            <a:ext cx="1564361" cy="1080000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63" y="3524409"/>
            <a:ext cx="1080000" cy="1620001"/>
          </a:xfrm>
          <a:prstGeom prst="rect">
            <a:avLst/>
          </a:prstGeom>
        </p:spPr>
      </p:pic>
      <p:pic>
        <p:nvPicPr>
          <p:cNvPr id="32" name="Obraz 3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10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09" y="4746072"/>
            <a:ext cx="1078992" cy="1563624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27" y="4746072"/>
            <a:ext cx="1078992" cy="1563624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60" y="2648913"/>
            <a:ext cx="1082040" cy="1560576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09" y="2648913"/>
            <a:ext cx="1078992" cy="1563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09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3"/>
    </mc:Choice>
    <mc:Fallback xmlns="">
      <p:transition spd="slow" advTm="4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build="p" animBg="1"/>
      <p:bldP spid="17" grpId="0" build="p"/>
      <p:bldP spid="25" grpId="0" animBg="1"/>
      <p:bldP spid="3" grpId="0"/>
      <p:bldP spid="12" grpId="0"/>
      <p:bldP spid="14" grpId="0"/>
      <p:bldP spid="16" grpId="0"/>
      <p:bldP spid="18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799527" y="429270"/>
            <a:ext cx="49654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5FBB46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Czynności życiowe</a:t>
            </a:r>
            <a:br>
              <a:rPr lang="pl-PL" b="1" dirty="0">
                <a:solidFill>
                  <a:srgbClr val="5FBB46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l-PL" b="1" dirty="0">
                <a:solidFill>
                  <a:srgbClr val="5FBB46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organizmów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6" y="4547493"/>
            <a:ext cx="2160000" cy="1540992"/>
          </a:xfrm>
          <a:prstGeom prst="rect">
            <a:avLst/>
          </a:prstGeom>
        </p:spPr>
      </p:pic>
      <p:sp>
        <p:nvSpPr>
          <p:cNvPr id="31" name="pole tekstowe 30"/>
          <p:cNvSpPr txBox="1"/>
          <p:nvPr/>
        </p:nvSpPr>
        <p:spPr>
          <a:xfrm>
            <a:off x="1361517" y="5938719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wzrost i rozwój</a:t>
            </a:r>
          </a:p>
        </p:txBody>
      </p:sp>
      <p:pic>
        <p:nvPicPr>
          <p:cNvPr id="44" name="Obraz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45" y="4545628"/>
            <a:ext cx="2160000" cy="1542857"/>
          </a:xfrm>
          <a:prstGeom prst="rect">
            <a:avLst/>
          </a:prstGeom>
        </p:spPr>
      </p:pic>
      <p:sp>
        <p:nvSpPr>
          <p:cNvPr id="33" name="pole tekstowe 32"/>
          <p:cNvSpPr txBox="1"/>
          <p:nvPr/>
        </p:nvSpPr>
        <p:spPr>
          <a:xfrm>
            <a:off x="4132696" y="5938719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ruch</a:t>
            </a:r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21" y="997953"/>
            <a:ext cx="1543603" cy="2160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6903875" y="2984359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rozmnażanie</a:t>
            </a: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174" y="1478534"/>
            <a:ext cx="1540992" cy="2160000"/>
          </a:xfrm>
          <a:prstGeom prst="rect">
            <a:avLst/>
          </a:prstGeom>
        </p:spPr>
      </p:pic>
      <p:sp>
        <p:nvSpPr>
          <p:cNvPr id="37" name="pole tekstowe 36"/>
          <p:cNvSpPr txBox="1"/>
          <p:nvPr/>
        </p:nvSpPr>
        <p:spPr>
          <a:xfrm>
            <a:off x="5050617" y="3473649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odżywianie</a:t>
            </a:r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4" y="4181731"/>
            <a:ext cx="2160000" cy="1540992"/>
          </a:xfrm>
          <a:prstGeom prst="rect">
            <a:avLst/>
          </a:prstGeom>
        </p:spPr>
      </p:pic>
      <p:sp>
        <p:nvSpPr>
          <p:cNvPr id="47" name="pole tekstowe 46"/>
          <p:cNvSpPr txBox="1"/>
          <p:nvPr/>
        </p:nvSpPr>
        <p:spPr>
          <a:xfrm>
            <a:off x="6903875" y="5562323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wydalanie</a:t>
            </a:r>
          </a:p>
        </p:txBody>
      </p:sp>
      <p:pic>
        <p:nvPicPr>
          <p:cNvPr id="19" name="Obraz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9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898066" y="2355674"/>
            <a:ext cx="2160000" cy="1985305"/>
            <a:chOff x="898066" y="2355674"/>
            <a:chExt cx="2160000" cy="1985305"/>
          </a:xfrm>
        </p:grpSpPr>
        <p:pic>
          <p:nvPicPr>
            <p:cNvPr id="38" name="Obraz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r="6017"/>
            <a:stretch/>
          </p:blipFill>
          <p:spPr>
            <a:xfrm>
              <a:off x="898066" y="2355674"/>
              <a:ext cx="2160000" cy="1761658"/>
            </a:xfrm>
            <a:prstGeom prst="rect">
              <a:avLst/>
            </a:prstGeom>
          </p:spPr>
        </p:pic>
        <p:sp>
          <p:nvSpPr>
            <p:cNvPr id="35" name="pole tekstowe 34"/>
            <p:cNvSpPr txBox="1"/>
            <p:nvPr/>
          </p:nvSpPr>
          <p:spPr>
            <a:xfrm>
              <a:off x="1177357" y="3971647"/>
              <a:ext cx="18720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5FBB4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/>
                <a:t>reakcja na bodźce</a:t>
              </a: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19" y="1967824"/>
            <a:ext cx="1542288" cy="2161032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3197358" y="3971647"/>
            <a:ext cx="169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oddychanie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7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04"/>
    </mc:Choice>
    <mc:Fallback xmlns="">
      <p:transition spd="slow" advTm="28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  <p:bldP spid="37" grpId="0" animBg="1"/>
      <p:bldP spid="4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3085" y="249212"/>
            <a:ext cx="6077828" cy="102570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5FBB46"/>
                </a:solidFill>
                <a:latin typeface="+mn-lt"/>
              </a:rPr>
              <a:t>Jak poznawać przyrodę?</a:t>
            </a:r>
            <a:endParaRPr lang="pl-PL" b="1" dirty="0">
              <a:solidFill>
                <a:srgbClr val="5FBB46"/>
              </a:solidFill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0509" y="1321192"/>
            <a:ext cx="2203441" cy="396986"/>
          </a:xfrm>
        </p:spPr>
        <p:txBody>
          <a:bodyPr>
            <a:normAutofit/>
          </a:bodyPr>
          <a:lstStyle/>
          <a:p>
            <a:r>
              <a:rPr lang="pl-PL" sz="1800" dirty="0"/>
              <a:t>Poprzez obserwacje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05950" y="4312550"/>
            <a:ext cx="4395999" cy="199645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dirty="0"/>
              <a:t>Przyglądasz się obiektom, zjawiskom </a:t>
            </a:r>
            <a:br>
              <a:rPr lang="pl-PL" sz="1600" dirty="0"/>
            </a:br>
            <a:r>
              <a:rPr lang="pl-PL" sz="1600" dirty="0"/>
              <a:t>i procesom.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dirty="0"/>
              <a:t>Nie wpływasz na ich przebieg.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dirty="0"/>
              <a:t>Używasz zmysłów i przyrządów.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1600" dirty="0"/>
              <a:t>Dokumentujesz – </a:t>
            </a:r>
            <a:r>
              <a:rPr lang="pl-PL" sz="1600" dirty="0" smtClean="0"/>
              <a:t>dokonujesz</a:t>
            </a:r>
            <a:br>
              <a:rPr lang="pl-PL" sz="1600" dirty="0" smtClean="0"/>
            </a:br>
            <a:r>
              <a:rPr lang="pl-PL" sz="1600" dirty="0" smtClean="0"/>
              <a:t>pomiarów</a:t>
            </a:r>
            <a:r>
              <a:rPr lang="pl-PL" sz="1600" dirty="0"/>
              <a:t>, opisujesz, </a:t>
            </a:r>
            <a:r>
              <a:rPr lang="pl-PL" sz="1600" dirty="0" smtClean="0"/>
              <a:t>fotografujesz</a:t>
            </a:r>
            <a:br>
              <a:rPr lang="pl-PL" sz="1600" dirty="0" smtClean="0"/>
            </a:br>
            <a:r>
              <a:rPr lang="pl-PL" sz="1600" dirty="0" smtClean="0"/>
              <a:t>lub </a:t>
            </a:r>
            <a:r>
              <a:rPr lang="pl-PL" sz="1600" dirty="0"/>
              <a:t>nagrywasz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50400" y="1321192"/>
            <a:ext cx="2684394" cy="396986"/>
          </a:xfrm>
        </p:spPr>
        <p:txBody>
          <a:bodyPr>
            <a:normAutofit/>
          </a:bodyPr>
          <a:lstStyle/>
          <a:p>
            <a:r>
              <a:rPr lang="pl-PL" sz="1800" dirty="0"/>
              <a:t>Poprzez doświadczenie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4115" y="4312550"/>
            <a:ext cx="3839570" cy="21056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6400" dirty="0"/>
              <a:t>Wywołujesz zjawiska i procesy, </a:t>
            </a:r>
            <a:r>
              <a:rPr lang="pl-PL" sz="6400" dirty="0" smtClean="0"/>
              <a:t>wpływasz</a:t>
            </a:r>
            <a:br>
              <a:rPr lang="pl-PL" sz="6400" dirty="0" smtClean="0"/>
            </a:br>
            <a:r>
              <a:rPr lang="pl-PL" sz="6400" dirty="0" smtClean="0"/>
              <a:t>na </a:t>
            </a:r>
            <a:r>
              <a:rPr lang="pl-PL" sz="6400" dirty="0"/>
              <a:t>ich przebieg.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6400" dirty="0"/>
              <a:t>Przeprowadzasz doświadczenie </a:t>
            </a:r>
            <a:r>
              <a:rPr lang="pl-PL" sz="6400" dirty="0" smtClean="0"/>
              <a:t>według</a:t>
            </a:r>
            <a:br>
              <a:rPr lang="pl-PL" sz="6400" dirty="0" smtClean="0"/>
            </a:br>
            <a:r>
              <a:rPr lang="pl-PL" sz="6400" dirty="0" smtClean="0"/>
              <a:t>instrukcji</a:t>
            </a:r>
            <a:r>
              <a:rPr lang="pl-PL" sz="6400" dirty="0"/>
              <a:t>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6400" dirty="0"/>
              <a:t>Używasz zmysłów, przyrządów </a:t>
            </a:r>
            <a:r>
              <a:rPr lang="pl-PL" sz="6400" dirty="0" smtClean="0"/>
              <a:t>oraz</a:t>
            </a:r>
            <a:br>
              <a:rPr lang="pl-PL" sz="6400" dirty="0" smtClean="0"/>
            </a:br>
            <a:r>
              <a:rPr lang="pl-PL" sz="6400" dirty="0" smtClean="0"/>
              <a:t>potrzebnych </a:t>
            </a:r>
            <a:r>
              <a:rPr lang="pl-PL" sz="6400" dirty="0"/>
              <a:t>materiałów.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6400" dirty="0"/>
              <a:t>Dokumentujesz.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1806541"/>
            <a:ext cx="3562209" cy="2376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5" y="1806541"/>
            <a:ext cx="3564001" cy="2376000"/>
          </a:xfrm>
          <a:prstGeom prst="rect">
            <a:avLst/>
          </a:prstGeom>
        </p:spPr>
      </p:pic>
      <p:pic>
        <p:nvPicPr>
          <p:cNvPr id="16" name="Obraz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3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56"/>
    </mc:Choice>
    <mc:Fallback xmlns="">
      <p:transition spd="slow" advTm="50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80432" y="398878"/>
            <a:ext cx="5476371" cy="730395"/>
          </a:xfrm>
        </p:spPr>
        <p:txBody>
          <a:bodyPr/>
          <a:lstStyle/>
          <a:p>
            <a:r>
              <a:rPr lang="pl-PL" b="1" dirty="0" smtClean="0">
                <a:solidFill>
                  <a:srgbClr val="5FBB46"/>
                </a:solidFill>
                <a:latin typeface="+mn-lt"/>
              </a:rPr>
              <a:t>Etapy doświadczenia</a:t>
            </a:r>
            <a:endParaRPr lang="pl-PL" b="1" dirty="0">
              <a:solidFill>
                <a:srgbClr val="5FBB46"/>
              </a:solidFill>
              <a:latin typeface="+mn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99999" y="1471397"/>
            <a:ext cx="1404000" cy="584775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1. Problem</a:t>
            </a:r>
            <a:br>
              <a:rPr lang="pl-PL" sz="1600" dirty="0"/>
            </a:br>
            <a:r>
              <a:rPr lang="pl-PL" sz="1600" dirty="0"/>
              <a:t>badawczy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99999" y="2266466"/>
            <a:ext cx="1404000" cy="338554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2. Hipoteza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99999" y="3061535"/>
            <a:ext cx="1404000" cy="584775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3. Przebieg doświadczenia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99999" y="4750732"/>
            <a:ext cx="1404000" cy="584775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4. Wynik</a:t>
            </a:r>
            <a:br>
              <a:rPr lang="pl-PL" sz="1600" dirty="0"/>
            </a:br>
            <a:r>
              <a:rPr lang="pl-PL" sz="1600" dirty="0"/>
              <a:t>doświadczenia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99999" y="5970446"/>
            <a:ext cx="1404000" cy="338554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5. Wnioski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480983" y="1471397"/>
            <a:ext cx="6120000" cy="583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Czy rośliny hodowane w zamkniętym pudełku będą wyglądały tak samo jak rośliny hodowane </a:t>
            </a:r>
            <a:r>
              <a:rPr lang="pl-PL" sz="1500" dirty="0" smtClean="0"/>
              <a:t>w </a:t>
            </a:r>
            <a:r>
              <a:rPr lang="pl-PL" sz="1500" dirty="0"/>
              <a:t>pełnym świetle?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80983" y="2266466"/>
            <a:ext cx="6120000" cy="583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Rośliny hodowane w zamkniętym pudełku będą wyglądały inaczej niż te wystawione na światło.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480983" y="3061535"/>
            <a:ext cx="6120000" cy="14773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1. Napełnij doniczki ziemią i postaw je na podstawkach.</a:t>
            </a:r>
          </a:p>
          <a:p>
            <a:r>
              <a:rPr lang="pl-PL" sz="1500" dirty="0"/>
              <a:t>2. Do każdej doniczki wysiej po 15 nasion rzodkiewki i przykryj je ziemią.</a:t>
            </a:r>
          </a:p>
          <a:p>
            <a:r>
              <a:rPr lang="pl-PL" sz="1500" dirty="0"/>
              <a:t>3. Podlej ziemię z nasionami.</a:t>
            </a:r>
          </a:p>
          <a:p>
            <a:r>
              <a:rPr lang="pl-PL" sz="1500" dirty="0"/>
              <a:t>4. Gdy pojawią się kiełki, jedną doniczkę postaw blisko okna, a drugą wstaw do zamkniętego pudełka i postaw obok pierwszej doniczki.</a:t>
            </a:r>
          </a:p>
          <a:p>
            <a:r>
              <a:rPr lang="pl-PL" sz="1500" dirty="0"/>
              <a:t>5. Regularnie podlewaj rośliny w obu doniczkach.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484000" y="4750732"/>
            <a:ext cx="6120000" cy="100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W doniczce, która stała bez przykrycia na parapecie, rośliny są zielone, mają duże zielone liście. </a:t>
            </a:r>
            <a:br>
              <a:rPr lang="pl-PL" sz="1500" dirty="0"/>
            </a:br>
            <a:r>
              <a:rPr lang="pl-PL" sz="1500" dirty="0"/>
              <a:t>Te, które rosły w zamkniętym pudełku, marnieją – mają długie łodygi, małe liście i są pożółkłe.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480983" y="5970446"/>
            <a:ext cx="6120000" cy="338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Rośliny rosły w różnych warunkach, dlatego wyglądają inaczej.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973550" y="559814"/>
            <a:ext cx="2031387" cy="830997"/>
          </a:xfrm>
          <a:prstGeom prst="rect">
            <a:avLst/>
          </a:prstGeom>
          <a:solidFill>
            <a:srgbClr val="5FBB46"/>
          </a:solidFill>
          <a:ln w="12700">
            <a:solidFill>
              <a:srgbClr val="5FBB4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Hipoteza </a:t>
            </a:r>
            <a:br>
              <a:rPr lang="pl-PL" sz="1600" b="1" dirty="0"/>
            </a:br>
            <a:r>
              <a:rPr lang="pl-PL" sz="1600" b="1" dirty="0"/>
              <a:t>została </a:t>
            </a:r>
            <a:br>
              <a:rPr lang="pl-PL" sz="1600" b="1" dirty="0"/>
            </a:br>
            <a:r>
              <a:rPr lang="pl-PL" sz="1600" b="1" dirty="0"/>
              <a:t>potwierdzona</a:t>
            </a:r>
          </a:p>
        </p:txBody>
      </p:sp>
      <p:pic>
        <p:nvPicPr>
          <p:cNvPr id="24" name="Obraz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1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48"/>
    </mc:Choice>
    <mc:Fallback xmlns="">
      <p:transition spd="slow" advTm="46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20" grpId="0" animBg="1"/>
      <p:bldP spid="21" grpId="0" animBg="1"/>
      <p:bldP spid="2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9" y="395037"/>
            <a:ext cx="7704001" cy="133806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5FBB46"/>
                </a:solidFill>
                <a:latin typeface="+mn-lt"/>
              </a:rPr>
              <a:t>B</a:t>
            </a:r>
            <a:r>
              <a:rPr lang="pl-PL" b="1" dirty="0" smtClean="0">
                <a:solidFill>
                  <a:srgbClr val="5FBB46"/>
                </a:solidFill>
                <a:latin typeface="+mn-lt"/>
                <a:cs typeface="Calibri" panose="020F0502020204030204" pitchFamily="34" charset="0"/>
              </a:rPr>
              <a:t>ezpieczeństwo </a:t>
            </a:r>
            <a:r>
              <a:rPr lang="pl-PL" b="1" dirty="0" smtClean="0">
                <a:solidFill>
                  <a:srgbClr val="5FBB46"/>
                </a:solidFill>
                <a:latin typeface="+mn-lt"/>
              </a:rPr>
              <a:t>podczas badania przyrody w klasie</a:t>
            </a:r>
            <a:endParaRPr lang="pl-PL" b="1" dirty="0">
              <a:solidFill>
                <a:srgbClr val="5FBB46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6971" y="2975987"/>
            <a:ext cx="2787823" cy="2141265"/>
          </a:xfrm>
        </p:spPr>
        <p:txBody>
          <a:bodyPr>
            <a:normAutofit/>
          </a:bodyPr>
          <a:lstStyle/>
          <a:p>
            <a:pPr marL="251994" indent="-215995">
              <a:lnSpc>
                <a:spcPts val="21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 smtClean="0"/>
              <a:t>Uważnie </a:t>
            </a:r>
            <a:r>
              <a:rPr lang="pl-PL" sz="1600" dirty="0"/>
              <a:t>słuchaj </a:t>
            </a:r>
            <a:r>
              <a:rPr lang="pl-PL" sz="1600" dirty="0" smtClean="0"/>
              <a:t>wskazówek</a:t>
            </a:r>
            <a:br>
              <a:rPr lang="pl-PL" sz="1600" dirty="0" smtClean="0"/>
            </a:br>
            <a:r>
              <a:rPr lang="pl-PL" sz="1600" dirty="0" smtClean="0"/>
              <a:t>nauczyciela.</a:t>
            </a:r>
          </a:p>
          <a:p>
            <a:pPr marL="251994" indent="-215995">
              <a:lnSpc>
                <a:spcPts val="21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 smtClean="0"/>
              <a:t>Dokładnie przeczytaj</a:t>
            </a:r>
            <a:br>
              <a:rPr lang="pl-PL" sz="1600" dirty="0" smtClean="0"/>
            </a:br>
            <a:r>
              <a:rPr lang="pl-PL" sz="1600" dirty="0" smtClean="0"/>
              <a:t>instrukcję.</a:t>
            </a:r>
          </a:p>
          <a:p>
            <a:pPr marL="251994" indent="-215995">
              <a:lnSpc>
                <a:spcPts val="21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 smtClean="0"/>
              <a:t>Postępuj zgodnie</a:t>
            </a:r>
            <a:br>
              <a:rPr lang="pl-PL" sz="1600" dirty="0" smtClean="0"/>
            </a:br>
            <a:r>
              <a:rPr lang="pl-PL" sz="1600" dirty="0" smtClean="0"/>
              <a:t>z instrukcją – krok </a:t>
            </a:r>
            <a:r>
              <a:rPr lang="pl-PL" sz="1600" dirty="0"/>
              <a:t>po kroku.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4" y="2961229"/>
            <a:ext cx="5021659" cy="3347772"/>
          </a:xfrm>
          <a:prstGeom prst="rect">
            <a:avLst/>
          </a:prstGeom>
        </p:spPr>
      </p:pic>
      <p:pic>
        <p:nvPicPr>
          <p:cNvPr id="11" name="Obraz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73874" y="1892592"/>
            <a:ext cx="6156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Pamiętaj o przestrzeganiu </a:t>
            </a:r>
            <a:r>
              <a:rPr lang="pl-PL" sz="2000" dirty="0" smtClean="0"/>
              <a:t>zasad bezpieczeństwa</a:t>
            </a:r>
            <a:r>
              <a:rPr lang="pl-PL" sz="2000" dirty="0"/>
              <a:t>, zwłaszcza </a:t>
            </a:r>
            <a:r>
              <a:rPr lang="pl-PL" sz="2000" dirty="0" smtClean="0"/>
              <a:t>gdy wykonujesz doświadczenie samodzielnie.</a:t>
            </a:r>
            <a:endParaRPr lang="pl-PL" sz="2000" dirty="0"/>
          </a:p>
        </p:txBody>
      </p:sp>
      <p:sp>
        <p:nvSpPr>
          <p:cNvPr id="14" name="Prostokąt 13"/>
          <p:cNvSpPr/>
          <p:nvPr/>
        </p:nvSpPr>
        <p:spPr>
          <a:xfrm>
            <a:off x="899999" y="4985562"/>
            <a:ext cx="267479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Jeżeli </a:t>
            </a:r>
            <a:r>
              <a:rPr lang="pl-PL" sz="1600" dirty="0"/>
              <a:t>chcesz w </a:t>
            </a:r>
            <a:r>
              <a:rPr lang="pl-PL" sz="1600" dirty="0" smtClean="0"/>
              <a:t>domu</a:t>
            </a:r>
            <a:br>
              <a:rPr lang="pl-PL" sz="1600" dirty="0" smtClean="0"/>
            </a:br>
            <a:r>
              <a:rPr lang="pl-PL" sz="1600" dirty="0" smtClean="0"/>
              <a:t>powtórzyć jakieś</a:t>
            </a:r>
            <a:br>
              <a:rPr lang="pl-PL" sz="1600" dirty="0" smtClean="0"/>
            </a:br>
            <a:r>
              <a:rPr lang="pl-PL" sz="1600" dirty="0" smtClean="0"/>
              <a:t>szkolne doświadczenie,</a:t>
            </a:r>
            <a:br>
              <a:rPr lang="pl-PL" sz="1600" dirty="0" smtClean="0"/>
            </a:br>
            <a:r>
              <a:rPr lang="pl-PL" sz="1600" dirty="0" smtClean="0"/>
              <a:t>koniecznie uzgodnij to</a:t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rodzicami </a:t>
            </a:r>
            <a:r>
              <a:rPr lang="pl-PL" sz="1600" dirty="0" smtClean="0"/>
              <a:t>lub opiekunami</a:t>
            </a:r>
            <a:r>
              <a:rPr lang="pl-PL" sz="1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7"/>
    </mc:Choice>
    <mc:Fallback xmlns="">
      <p:transition spd="slow" advTm="2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816518" y="2793075"/>
            <a:ext cx="4059242" cy="346274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pl-PL" sz="1600" dirty="0"/>
              <a:t>Zawsze sprawdzaj prognozę pogody przed wyjściem </a:t>
            </a:r>
            <a:r>
              <a:rPr lang="pl-PL" sz="1600" dirty="0" smtClean="0"/>
              <a:t>w </a:t>
            </a:r>
            <a:r>
              <a:rPr lang="pl-PL" sz="1600" dirty="0"/>
              <a:t>teren. Gdy jest </a:t>
            </a:r>
            <a:r>
              <a:rPr lang="pl-PL" sz="1600" dirty="0" smtClean="0"/>
              <a:t>zapowiadana</a:t>
            </a:r>
            <a:br>
              <a:rPr lang="pl-PL" sz="1600" dirty="0" smtClean="0"/>
            </a:br>
            <a:r>
              <a:rPr lang="pl-PL" sz="1600" dirty="0" smtClean="0"/>
              <a:t>wichura </a:t>
            </a:r>
            <a:r>
              <a:rPr lang="pl-PL" sz="1600" dirty="0"/>
              <a:t>lub burza – zostań w domu.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Gdy </a:t>
            </a:r>
            <a:r>
              <a:rPr lang="pl-PL" sz="1600" dirty="0"/>
              <a:t>wichura lub burza zaskoczy </a:t>
            </a:r>
            <a:r>
              <a:rPr lang="pl-PL" sz="1600" dirty="0" smtClean="0"/>
              <a:t>cię w </a:t>
            </a:r>
            <a:r>
              <a:rPr lang="pl-PL" sz="1600" dirty="0"/>
              <a:t>terenie: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postaraj się jak najszybciej schronić, </a:t>
            </a:r>
            <a:br>
              <a:rPr lang="pl-PL" sz="1600" dirty="0"/>
            </a:br>
            <a:r>
              <a:rPr lang="pl-PL" sz="1600" dirty="0"/>
              <a:t>np. w budynku,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nie stawaj pod drzewami ani w pobliżu wysokich obiektów,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ukucnij w zagłębieniu, schowaj się w </a:t>
            </a:r>
            <a:r>
              <a:rPr lang="pl-PL" sz="1600" dirty="0" smtClean="0"/>
              <a:t>dolinie</a:t>
            </a:r>
            <a:br>
              <a:rPr lang="pl-PL" sz="1600" dirty="0" smtClean="0"/>
            </a:br>
            <a:r>
              <a:rPr lang="pl-PL" sz="1600" dirty="0" smtClean="0"/>
              <a:t>lub </a:t>
            </a:r>
            <a:r>
              <a:rPr lang="pl-PL" sz="1600" dirty="0"/>
              <a:t>wąwozie,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wyjdź jak najszybciej z wody – bo przyciąga wyładowania atmosferyczne.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8" y="481808"/>
            <a:ext cx="7704001" cy="115290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5FBB46"/>
                </a:solidFill>
                <a:latin typeface="+mn-lt"/>
                <a:cs typeface="Calibri" panose="020F0502020204030204" pitchFamily="34" charset="0"/>
              </a:rPr>
              <a:t>Bezpieczeństwo podczas badania przyrody w terenie</a:t>
            </a:r>
            <a:endParaRPr lang="pl-PL" b="1" dirty="0">
              <a:solidFill>
                <a:srgbClr val="5FBB4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5351962" y="2795101"/>
            <a:ext cx="4374540" cy="379783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Nie dotykaj nieznanych roślin –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mogą </a:t>
            </a:r>
            <a:r>
              <a:rPr lang="pl-PL" sz="1600" dirty="0"/>
              <a:t>być trujące.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Grzyby zbieraj tylko w </a:t>
            </a:r>
            <a:r>
              <a:rPr lang="pl-PL" sz="1600" dirty="0" smtClean="0"/>
              <a:t>towarzystwie</a:t>
            </a:r>
            <a:br>
              <a:rPr lang="pl-PL" sz="1600" dirty="0" smtClean="0"/>
            </a:br>
            <a:r>
              <a:rPr lang="pl-PL" sz="1600" dirty="0" smtClean="0"/>
              <a:t>osób dorosłych</a:t>
            </a:r>
            <a:r>
              <a:rPr lang="pl-PL" sz="1600" dirty="0"/>
              <a:t>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1600" dirty="0"/>
              <a:t>Nie zbliżaj się do dzikich zwierząt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 smtClean="0"/>
              <a:t>gdyż </a:t>
            </a:r>
            <a:r>
              <a:rPr lang="pl-PL" sz="1600" dirty="0"/>
              <a:t>bywają agresywne w </a:t>
            </a:r>
            <a:r>
              <a:rPr lang="pl-PL" sz="1600" dirty="0" smtClean="0"/>
              <a:t>stosunku</a:t>
            </a:r>
            <a:br>
              <a:rPr lang="pl-PL" sz="1600" dirty="0" smtClean="0"/>
            </a:br>
            <a:r>
              <a:rPr lang="pl-PL" sz="1600" dirty="0" smtClean="0"/>
              <a:t>do </a:t>
            </a:r>
            <a:r>
              <a:rPr lang="pl-PL" sz="1600" dirty="0"/>
              <a:t>ludzi: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pl-PL" sz="1600" dirty="0"/>
              <a:t>w okresie godowym,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pl-PL" sz="1600" dirty="0"/>
              <a:t>gdy są chore lub okaleczone,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pl-PL" sz="1600" dirty="0"/>
              <a:t>ze strachu,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400"/>
              </a:spcAft>
              <a:buFontTx/>
              <a:buChar char="-"/>
            </a:pPr>
            <a:r>
              <a:rPr lang="pl-PL" sz="1600" dirty="0"/>
              <a:t>gdy chronią terytorium </a:t>
            </a:r>
            <a:r>
              <a:rPr lang="pl-PL" sz="1600" dirty="0" smtClean="0"/>
              <a:t>lub</a:t>
            </a:r>
            <a:br>
              <a:rPr lang="pl-PL" sz="1600" dirty="0" smtClean="0"/>
            </a:br>
            <a:r>
              <a:rPr lang="pl-PL" sz="1600" dirty="0" smtClean="0"/>
              <a:t>potomstwo</a:t>
            </a:r>
            <a:r>
              <a:rPr lang="pl-PL" sz="1600" dirty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4" name="Obraz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17416" y="1897471"/>
            <a:ext cx="3767795" cy="7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/>
              <a:t>Pogoda może </a:t>
            </a:r>
            <a:r>
              <a:rPr lang="pl-PL" dirty="0" smtClean="0"/>
              <a:t>być</a:t>
            </a:r>
            <a:br>
              <a:rPr lang="pl-PL" dirty="0" smtClean="0"/>
            </a:br>
            <a:r>
              <a:rPr lang="pl-PL" dirty="0" smtClean="0"/>
              <a:t>niebezpieczna!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34148" y="1897471"/>
            <a:ext cx="3169851" cy="7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5FBB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/>
              <a:t>Rośliny, zwierzęta i grzyby</a:t>
            </a:r>
            <a:br>
              <a:rPr lang="pl-PL" dirty="0"/>
            </a:br>
            <a:r>
              <a:rPr lang="pl-PL" dirty="0"/>
              <a:t>mogą być niebezpieczne!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6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68"/>
    </mc:Choice>
    <mc:Fallback xmlns="">
      <p:transition spd="slow" advTm="66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999" y="380827"/>
            <a:ext cx="7704002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5FBB46"/>
                </a:solidFill>
                <a:latin typeface="+mn-lt"/>
              </a:rPr>
              <a:t>W poznawaniu </a:t>
            </a:r>
            <a:r>
              <a:rPr lang="pl-PL" b="1" dirty="0" smtClean="0">
                <a:solidFill>
                  <a:srgbClr val="5FBB46"/>
                </a:solidFill>
                <a:latin typeface="+mn-lt"/>
              </a:rPr>
              <a:t>przyrody</a:t>
            </a:r>
            <a:br>
              <a:rPr lang="pl-PL" b="1" dirty="0" smtClean="0">
                <a:solidFill>
                  <a:srgbClr val="5FBB46"/>
                </a:solidFill>
                <a:latin typeface="+mn-lt"/>
              </a:rPr>
            </a:br>
            <a:r>
              <a:rPr lang="pl-PL" b="1" dirty="0" smtClean="0">
                <a:solidFill>
                  <a:srgbClr val="5FBB46"/>
                </a:solidFill>
                <a:latin typeface="+mn-lt"/>
              </a:rPr>
              <a:t>pomagają zmysły</a:t>
            </a:r>
            <a:endParaRPr lang="pl-PL" b="1" dirty="0">
              <a:solidFill>
                <a:srgbClr val="5FBB46"/>
              </a:solidFill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0" y="2121391"/>
            <a:ext cx="1044145" cy="876103"/>
          </a:xfrm>
        </p:spPr>
      </p:pic>
      <p:sp>
        <p:nvSpPr>
          <p:cNvPr id="17" name="pole tekstowe 16"/>
          <p:cNvSpPr txBox="1"/>
          <p:nvPr/>
        </p:nvSpPr>
        <p:spPr>
          <a:xfrm>
            <a:off x="2186826" y="1900072"/>
            <a:ext cx="47538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Dzięki oczom możesz ustalić, jak wygląda obserwowany obiekt, w jakiej jest odległości i czy się porusza.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043049" y="1758984"/>
            <a:ext cx="8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wzrok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53111" y="3082979"/>
            <a:ext cx="8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F0"/>
                </a:solidFill>
              </a:rPr>
              <a:t>słuch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630849" y="3450902"/>
            <a:ext cx="18642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Dźwięki z otoczenia odbierasz</a:t>
            </a:r>
            <a:br>
              <a:rPr lang="pl-PL" sz="1600" dirty="0"/>
            </a:br>
            <a:r>
              <a:rPr lang="pl-PL" sz="1600" dirty="0"/>
              <a:t>za pomocą uszu.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665516" y="5111664"/>
            <a:ext cx="70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7030A0"/>
                </a:solidFill>
              </a:rPr>
              <a:t>smak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733187" y="5480996"/>
            <a:ext cx="2246575" cy="830997"/>
          </a:xfrm>
          <a:prstGeom prst="rect">
            <a:avLst/>
          </a:prstGeom>
          <a:solidFill>
            <a:srgbClr val="E4D2F2"/>
          </a:solidFill>
          <a:ln w="127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Za pomocą języka odczuwasz smaki, np. słodki, słony czy kwaśny.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2078220" y="4636560"/>
            <a:ext cx="71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węch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97219" y="5480996"/>
            <a:ext cx="22465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Twój nos umożliwia</a:t>
            </a:r>
            <a:br>
              <a:rPr lang="pl-PL" sz="1600" dirty="0"/>
            </a:br>
            <a:r>
              <a:rPr lang="pl-PL" sz="1600" dirty="0"/>
              <a:t>ci odczuwanie zapachów</a:t>
            </a:r>
            <a:br>
              <a:rPr lang="pl-PL" sz="1600" dirty="0"/>
            </a:br>
            <a:r>
              <a:rPr lang="pl-PL" sz="1600" dirty="0"/>
              <a:t>i ich rozróżnianie.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754439" y="3093961"/>
            <a:ext cx="76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dotyk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01" y="3202743"/>
            <a:ext cx="648000" cy="108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80" y="5296330"/>
            <a:ext cx="1443363" cy="7487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7823" y="4344172"/>
            <a:ext cx="849656" cy="108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7" y="2940552"/>
            <a:ext cx="1174845" cy="9720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6591967" y="4051785"/>
            <a:ext cx="20148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/>
              <a:t>Twoja skóra rejestruje temperaturę i dotyk.</a:t>
            </a:r>
          </a:p>
        </p:txBody>
      </p:sp>
      <p:pic>
        <p:nvPicPr>
          <p:cNvPr id="35" name="Obraz 3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 rotWithShape="1">
          <a:blip r:embed="rId9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6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39"/>
    </mc:Choice>
    <mc:Fallback xmlns="">
      <p:transition spd="slow" advTm="4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3592" y="422636"/>
            <a:ext cx="7710408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5FBB46"/>
                </a:solidFill>
                <a:latin typeface="+mn-lt"/>
              </a:rPr>
              <a:t>Jakie przyrządy </a:t>
            </a:r>
            <a:r>
              <a:rPr lang="pl-PL" b="1" dirty="0">
                <a:solidFill>
                  <a:srgbClr val="5FBB46"/>
                </a:solidFill>
                <a:latin typeface="+mn-lt"/>
              </a:rPr>
              <a:t>pomagają</a:t>
            </a:r>
            <a:r>
              <a:rPr lang="pl-PL" b="1" dirty="0" smtClean="0">
                <a:solidFill>
                  <a:srgbClr val="5FBB46"/>
                </a:solidFill>
                <a:latin typeface="+mn-lt"/>
              </a:rPr>
              <a:t> </a:t>
            </a:r>
            <a:br>
              <a:rPr lang="pl-PL" b="1" dirty="0" smtClean="0">
                <a:solidFill>
                  <a:srgbClr val="5FBB46"/>
                </a:solidFill>
                <a:latin typeface="+mn-lt"/>
              </a:rPr>
            </a:br>
            <a:r>
              <a:rPr lang="pl-PL" b="1" dirty="0" smtClean="0">
                <a:solidFill>
                  <a:srgbClr val="5FBB46"/>
                </a:solidFill>
                <a:latin typeface="+mn-lt"/>
              </a:rPr>
              <a:t>badać przyrodę?</a:t>
            </a:r>
            <a:endParaRPr lang="pl-PL" b="1" dirty="0">
              <a:solidFill>
                <a:srgbClr val="5FBB46"/>
              </a:solidFill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392000" y="1896727"/>
            <a:ext cx="4212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Przyrządy do wykonywania pomiarów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5621009" y="5584548"/>
            <a:ext cx="1260000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miernik</a:t>
            </a:r>
            <a:br>
              <a:rPr lang="pl-PL" sz="1600" dirty="0"/>
            </a:br>
            <a:r>
              <a:rPr lang="pl-PL" sz="1600" dirty="0"/>
              <a:t>hałasu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7177581" y="2654247"/>
            <a:ext cx="1260000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termometr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zaokienny</a:t>
            </a:r>
            <a:endParaRPr lang="pl-PL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09" y="4170264"/>
            <a:ext cx="1440000" cy="199905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6"/>
          <a:stretch/>
        </p:blipFill>
        <p:spPr>
          <a:xfrm>
            <a:off x="6442031" y="2654247"/>
            <a:ext cx="595499" cy="1929981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4563018" y="4583055"/>
            <a:ext cx="1260000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</a:t>
            </a:r>
            <a:r>
              <a:rPr lang="pl-PL" sz="1600" dirty="0" smtClean="0"/>
              <a:t>aśma</a:t>
            </a:r>
            <a:br>
              <a:rPr lang="pl-PL" sz="1600" dirty="0" smtClean="0"/>
            </a:br>
            <a:r>
              <a:rPr lang="pl-PL" sz="1600" dirty="0" smtClean="0"/>
              <a:t>miernicza</a:t>
            </a:r>
            <a:endParaRPr lang="pl-PL" sz="1600" dirty="0"/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38" y="2666205"/>
            <a:ext cx="1260000" cy="179854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392000" y="2266200"/>
            <a:ext cx="4212000" cy="4042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000"/>
            <a:ext cx="360000" cy="6876000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 rotWithShape="1">
          <a:blip r:embed="rId8"/>
          <a:srcRect r="54008"/>
          <a:stretch/>
        </p:blipFill>
        <p:spPr>
          <a:xfrm>
            <a:off x="8230217" y="180000"/>
            <a:ext cx="733783" cy="720000"/>
          </a:xfrm>
          <a:prstGeom prst="rect">
            <a:avLst/>
          </a:prstGeom>
        </p:spPr>
      </p:pic>
      <p:sp>
        <p:nvSpPr>
          <p:cNvPr id="37" name="pole tekstowe 36"/>
          <p:cNvSpPr txBox="1"/>
          <p:nvPr/>
        </p:nvSpPr>
        <p:spPr>
          <a:xfrm>
            <a:off x="899999" y="1891591"/>
            <a:ext cx="306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Przyrządy do </a:t>
            </a:r>
            <a:r>
              <a:rPr lang="pl-PL" dirty="0" smtClean="0"/>
              <a:t>obserwacji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1321" r="12095" b="16536"/>
          <a:stretch/>
        </p:blipFill>
        <p:spPr>
          <a:xfrm>
            <a:off x="1080714" y="2666205"/>
            <a:ext cx="1800000" cy="11031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5206" r="11143" b="3873"/>
          <a:stretch/>
        </p:blipFill>
        <p:spPr>
          <a:xfrm>
            <a:off x="2774019" y="3459584"/>
            <a:ext cx="1020670" cy="180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5714" r="7247" b="4127"/>
          <a:stretch/>
        </p:blipFill>
        <p:spPr>
          <a:xfrm rot="18023710" flipH="1">
            <a:off x="1381294" y="4683541"/>
            <a:ext cx="930929" cy="1440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080714" y="3868086"/>
            <a:ext cx="92288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lornetka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080714" y="5830769"/>
            <a:ext cx="631903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lupa</a:t>
            </a:r>
          </a:p>
        </p:txBody>
      </p:sp>
      <p:sp>
        <p:nvSpPr>
          <p:cNvPr id="7" name="Prostokąt 6"/>
          <p:cNvSpPr/>
          <p:nvPr/>
        </p:nvSpPr>
        <p:spPr>
          <a:xfrm>
            <a:off x="899999" y="2266059"/>
            <a:ext cx="3060000" cy="40429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40807" y="5372217"/>
            <a:ext cx="114484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mikroskop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0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4"/>
    </mc:Choice>
    <mc:Fallback xmlns="">
      <p:transition spd="slow" advTm="3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8" grpId="0" animBg="1"/>
      <p:bldP spid="9" grpId="0" animBg="1"/>
      <p:bldP spid="37" grpId="0" animBg="1"/>
      <p:bldP spid="18" grpId="0" animBg="1"/>
      <p:bldP spid="20" grpId="0" animBg="1"/>
      <p:bldP spid="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2|1.6|2.5|2.8|3.1|2.8|2.1|2|3.8|2.3|2.7|2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4|4|3.9|4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3.9|0.7|3.4|4.9|4.5|5.2|5.1|6|5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5.1|0.7|5.5|0.6|12.3|0.7|7.4|0.6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4.3|4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5.8|4.9|4.9|5|5|2.6|4.9|4.9|5|5.1|5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1|6.6|0.7|0.8|5.6|0.7|0.8|6.5|0.8|1.1|5.7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6.8|6.8|5.1|1.2|6.2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5.1|4.9|4.9|4.8|4.7|5|5"/>
</p:tagLst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3580</TotalTime>
  <Words>375</Words>
  <Application>Microsoft Office PowerPoint</Application>
  <PresentationFormat>Pokaz na ekranie (4:3)</PresentationFormat>
  <Paragraphs>104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Motyw pakietu Office</vt:lpstr>
      <vt:lpstr>Sposoby poznawania przyrody</vt:lpstr>
      <vt:lpstr>Co to jest przyroda?</vt:lpstr>
      <vt:lpstr>Prezentacja programu PowerPoint</vt:lpstr>
      <vt:lpstr>Jak poznawać przyrodę?</vt:lpstr>
      <vt:lpstr>Etapy doświadczenia</vt:lpstr>
      <vt:lpstr>Bezpieczeństwo podczas badania przyrody w klasie</vt:lpstr>
      <vt:lpstr>Bezpieczeństwo podczas badania przyrody w terenie</vt:lpstr>
      <vt:lpstr>W poznawaniu przyrody pomagają zmysły</vt:lpstr>
      <vt:lpstr>Jakie przyrządy pomagają  badać przyrodę?</vt:lpstr>
      <vt:lpstr> Jakie są źródła wiedzy o przyrodzie?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poznawać przyrodę?</dc:title>
  <dc:creator>Aleksandra Lemiech</dc:creator>
  <cp:lastModifiedBy>Aleksandra Golecka-Mazur</cp:lastModifiedBy>
  <cp:revision>217</cp:revision>
  <dcterms:created xsi:type="dcterms:W3CDTF">2022-05-06T09:09:28Z</dcterms:created>
  <dcterms:modified xsi:type="dcterms:W3CDTF">2022-11-02T09:30:35Z</dcterms:modified>
</cp:coreProperties>
</file>