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66" r:id="rId6"/>
    <p:sldId id="259" r:id="rId7"/>
    <p:sldId id="260" r:id="rId8"/>
    <p:sldId id="267" r:id="rId9"/>
    <p:sldId id="268" r:id="rId10"/>
    <p:sldId id="269" r:id="rId11"/>
    <p:sldId id="261" r:id="rId12"/>
    <p:sldId id="262" r:id="rId1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71AD"/>
    <a:srgbClr val="F6F8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693C2-349E-4049-9D62-30E209322DAA}" type="datetimeFigureOut">
              <a:rPr lang="pl-PL" smtClean="0"/>
              <a:t>23.02.2024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13B05-4DA8-45D0-A046-3B433697BF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6943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693C2-349E-4049-9D62-30E209322DAA}" type="datetimeFigureOut">
              <a:rPr lang="pl-PL" smtClean="0"/>
              <a:t>23.02.2024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13B05-4DA8-45D0-A046-3B433697BF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5237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693C2-349E-4049-9D62-30E209322DAA}" type="datetimeFigureOut">
              <a:rPr lang="pl-PL" smtClean="0"/>
              <a:t>23.02.2024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13B05-4DA8-45D0-A046-3B433697BF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1140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693C2-349E-4049-9D62-30E209322DAA}" type="datetimeFigureOut">
              <a:rPr lang="pl-PL" smtClean="0"/>
              <a:t>23.02.2024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13B05-4DA8-45D0-A046-3B433697BF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1570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693C2-349E-4049-9D62-30E209322DAA}" type="datetimeFigureOut">
              <a:rPr lang="pl-PL" smtClean="0"/>
              <a:t>23.02.2024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13B05-4DA8-45D0-A046-3B433697BF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4408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693C2-349E-4049-9D62-30E209322DAA}" type="datetimeFigureOut">
              <a:rPr lang="pl-PL" smtClean="0"/>
              <a:t>23.02.2024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13B05-4DA8-45D0-A046-3B433697BF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5371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693C2-349E-4049-9D62-30E209322DAA}" type="datetimeFigureOut">
              <a:rPr lang="pl-PL" smtClean="0"/>
              <a:t>23.02.2024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13B05-4DA8-45D0-A046-3B433697BF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8498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693C2-349E-4049-9D62-30E209322DAA}" type="datetimeFigureOut">
              <a:rPr lang="pl-PL" smtClean="0"/>
              <a:t>23.02.2024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13B05-4DA8-45D0-A046-3B433697BF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156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693C2-349E-4049-9D62-30E209322DAA}" type="datetimeFigureOut">
              <a:rPr lang="pl-PL" smtClean="0"/>
              <a:t>23.02.2024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13B05-4DA8-45D0-A046-3B433697BF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0166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693C2-349E-4049-9D62-30E209322DAA}" type="datetimeFigureOut">
              <a:rPr lang="pl-PL" smtClean="0"/>
              <a:t>23.02.2024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13B05-4DA8-45D0-A046-3B433697BF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7135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693C2-349E-4049-9D62-30E209322DAA}" type="datetimeFigureOut">
              <a:rPr lang="pl-PL" smtClean="0"/>
              <a:t>23.02.2024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13B05-4DA8-45D0-A046-3B433697BF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2968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693C2-349E-4049-9D62-30E209322DAA}" type="datetimeFigureOut">
              <a:rPr lang="pl-PL" smtClean="0"/>
              <a:t>23.02.2024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13B05-4DA8-45D0-A046-3B433697BF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4519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3000" y="969962"/>
            <a:ext cx="9715500" cy="3767137"/>
          </a:xfrm>
        </p:spPr>
        <p:txBody>
          <a:bodyPr>
            <a:normAutofit/>
          </a:bodyPr>
          <a:lstStyle/>
          <a:p>
            <a:r>
              <a:rPr lang="pl-PL" sz="8000" b="1" dirty="0" smtClean="0">
                <a:solidFill>
                  <a:srgbClr val="DC71AD"/>
                </a:solidFill>
              </a:rPr>
              <a:t>Budowa </a:t>
            </a:r>
            <a:r>
              <a:rPr lang="pl-PL" sz="8000" b="1" dirty="0">
                <a:solidFill>
                  <a:srgbClr val="DC71AD"/>
                </a:solidFill>
              </a:rPr>
              <a:t>i czynności organizmów</a:t>
            </a:r>
          </a:p>
        </p:txBody>
      </p:sp>
    </p:spTree>
    <p:extLst>
      <p:ext uri="{BB962C8B-B14F-4D97-AF65-F5344CB8AC3E}">
        <p14:creationId xmlns:p14="http://schemas.microsoft.com/office/powerpoint/2010/main" val="2687958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" t="2003" r="2238" b="3643"/>
          <a:stretch/>
        </p:blipFill>
        <p:spPr>
          <a:xfrm>
            <a:off x="12699" y="875507"/>
            <a:ext cx="8206543" cy="5982494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88542" y="8942"/>
            <a:ext cx="5285542" cy="1325563"/>
          </a:xfrm>
        </p:spPr>
        <p:txBody>
          <a:bodyPr>
            <a:normAutofit/>
          </a:bodyPr>
          <a:lstStyle/>
          <a:p>
            <a:r>
              <a:rPr lang="pl-PL" sz="3600" b="1" dirty="0" smtClean="0"/>
              <a:t>Model komórki bakteryjnej</a:t>
            </a:r>
            <a:endParaRPr lang="pl-PL" sz="3600" b="1" dirty="0"/>
          </a:p>
        </p:txBody>
      </p:sp>
      <p:sp>
        <p:nvSpPr>
          <p:cNvPr id="5" name="Prostokąt 4"/>
          <p:cNvSpPr/>
          <p:nvPr/>
        </p:nvSpPr>
        <p:spPr>
          <a:xfrm>
            <a:off x="609600" y="5019814"/>
            <a:ext cx="29083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latin typeface="+mj-lt"/>
              </a:rPr>
              <a:t>otoczka </a:t>
            </a:r>
            <a:r>
              <a:rPr lang="pl-PL" b="1" dirty="0">
                <a:latin typeface="+mj-lt"/>
              </a:rPr>
              <a:t>śluzowa </a:t>
            </a:r>
            <a:endParaRPr lang="pl-PL" dirty="0">
              <a:latin typeface="+mj-lt"/>
            </a:endParaRPr>
          </a:p>
          <a:p>
            <a:r>
              <a:rPr lang="pl-PL" dirty="0">
                <a:latin typeface="+mj-lt"/>
              </a:rPr>
              <a:t>P</a:t>
            </a:r>
            <a:r>
              <a:rPr lang="pl-PL" dirty="0" smtClean="0">
                <a:latin typeface="+mj-lt"/>
              </a:rPr>
              <a:t>okrywa </a:t>
            </a:r>
            <a:r>
              <a:rPr lang="pl-PL" dirty="0">
                <a:latin typeface="+mj-lt"/>
              </a:rPr>
              <a:t>ścianę komórkową, chroni komórkę przed działaniem niekorzystnych </a:t>
            </a:r>
            <a:r>
              <a:rPr lang="pl-PL" dirty="0" smtClean="0">
                <a:latin typeface="+mj-lt"/>
              </a:rPr>
              <a:t>warunków</a:t>
            </a:r>
            <a:r>
              <a:rPr lang="pl-PL" dirty="0" smtClean="0">
                <a:latin typeface="Glober Regular"/>
              </a:rPr>
              <a:t>. </a:t>
            </a:r>
            <a:endParaRPr lang="pl-PL" dirty="0">
              <a:latin typeface="Glober Regular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184150" y="1022578"/>
            <a:ext cx="22311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latin typeface="+mj-lt"/>
              </a:rPr>
              <a:t>wić </a:t>
            </a:r>
            <a:endParaRPr lang="pl-PL" dirty="0">
              <a:latin typeface="+mj-lt"/>
            </a:endParaRPr>
          </a:p>
          <a:p>
            <a:r>
              <a:rPr lang="pl-PL" dirty="0">
                <a:latin typeface="+mj-lt"/>
              </a:rPr>
              <a:t>U</a:t>
            </a:r>
            <a:r>
              <a:rPr lang="pl-PL" dirty="0" smtClean="0">
                <a:latin typeface="+mj-lt"/>
              </a:rPr>
              <a:t>możliwia </a:t>
            </a:r>
            <a:r>
              <a:rPr lang="pl-PL" dirty="0">
                <a:latin typeface="+mj-lt"/>
              </a:rPr>
              <a:t>komórce poruszanie </a:t>
            </a:r>
            <a:r>
              <a:rPr lang="pl-PL" dirty="0" smtClean="0">
                <a:latin typeface="+mj-lt"/>
              </a:rPr>
              <a:t>się</a:t>
            </a:r>
            <a:r>
              <a:rPr lang="pl-PL" dirty="0" smtClean="0">
                <a:latin typeface="Glober Regular"/>
              </a:rPr>
              <a:t>.</a:t>
            </a:r>
            <a:endParaRPr lang="pl-PL" dirty="0">
              <a:latin typeface="Glober Regular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8040272" y="5573812"/>
            <a:ext cx="40259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latin typeface="+mj-lt"/>
              </a:rPr>
              <a:t>substancja </a:t>
            </a:r>
            <a:r>
              <a:rPr lang="pl-PL" b="1" dirty="0">
                <a:latin typeface="+mj-lt"/>
              </a:rPr>
              <a:t>jądrowa </a:t>
            </a:r>
            <a:endParaRPr lang="pl-PL" dirty="0">
              <a:latin typeface="+mj-lt"/>
            </a:endParaRPr>
          </a:p>
          <a:p>
            <a:r>
              <a:rPr lang="pl-PL" dirty="0" smtClean="0">
                <a:latin typeface="+mj-lt"/>
              </a:rPr>
              <a:t>To zwinięte </a:t>
            </a:r>
            <a:r>
              <a:rPr lang="pl-PL" dirty="0">
                <a:latin typeface="+mj-lt"/>
              </a:rPr>
              <a:t>nici kwasu nukleinowego </a:t>
            </a:r>
            <a:r>
              <a:rPr lang="pl-PL" dirty="0" smtClean="0">
                <a:latin typeface="+mj-lt"/>
              </a:rPr>
              <a:t>DNA. </a:t>
            </a:r>
            <a:endParaRPr lang="pl-PL" dirty="0">
              <a:latin typeface="+mj-lt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8686800" y="4336658"/>
            <a:ext cx="2324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latin typeface="+mj-lt"/>
              </a:rPr>
              <a:t>błona </a:t>
            </a:r>
            <a:r>
              <a:rPr lang="pl-PL" b="1" dirty="0">
                <a:latin typeface="+mj-lt"/>
              </a:rPr>
              <a:t>komórkowa </a:t>
            </a:r>
            <a:endParaRPr lang="pl-PL" dirty="0">
              <a:latin typeface="+mj-lt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8712200" y="2617986"/>
            <a:ext cx="2349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latin typeface="+mj-lt"/>
              </a:rPr>
              <a:t>ściana </a:t>
            </a:r>
            <a:r>
              <a:rPr lang="pl-PL" b="1" dirty="0">
                <a:latin typeface="+mj-lt"/>
              </a:rPr>
              <a:t>komórkowa </a:t>
            </a:r>
            <a:endParaRPr lang="pl-PL" dirty="0">
              <a:latin typeface="+mj-lt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8686800" y="1439475"/>
            <a:ext cx="1536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err="1" smtClean="0">
                <a:latin typeface="+mj-lt"/>
              </a:rPr>
              <a:t>cytozol</a:t>
            </a:r>
            <a:r>
              <a:rPr lang="pl-PL" b="1" dirty="0" smtClean="0">
                <a:latin typeface="Glober Bold"/>
              </a:rPr>
              <a:t> </a:t>
            </a:r>
            <a:endParaRPr lang="pl-PL" dirty="0"/>
          </a:p>
        </p:txBody>
      </p:sp>
      <p:cxnSp>
        <p:nvCxnSpPr>
          <p:cNvPr id="12" name="Łącznik prosty ze strzałką 11"/>
          <p:cNvCxnSpPr/>
          <p:nvPr/>
        </p:nvCxnSpPr>
        <p:spPr>
          <a:xfrm>
            <a:off x="1906171" y="1768416"/>
            <a:ext cx="722729" cy="3245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ze strzałką 14"/>
          <p:cNvCxnSpPr/>
          <p:nvPr/>
        </p:nvCxnSpPr>
        <p:spPr>
          <a:xfrm flipH="1">
            <a:off x="6604000" y="1768416"/>
            <a:ext cx="2082800" cy="18764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ze strzałką 17"/>
          <p:cNvCxnSpPr>
            <a:stCxn id="9" idx="1"/>
          </p:cNvCxnSpPr>
          <p:nvPr/>
        </p:nvCxnSpPr>
        <p:spPr>
          <a:xfrm flipH="1">
            <a:off x="7518400" y="2802652"/>
            <a:ext cx="1193800" cy="14610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ze strzałką 19"/>
          <p:cNvCxnSpPr>
            <a:stCxn id="8" idx="1"/>
          </p:cNvCxnSpPr>
          <p:nvPr/>
        </p:nvCxnSpPr>
        <p:spPr>
          <a:xfrm flipH="1" flipV="1">
            <a:off x="7378700" y="4512722"/>
            <a:ext cx="1308100" cy="86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ze strzałką 25"/>
          <p:cNvCxnSpPr/>
          <p:nvPr/>
        </p:nvCxnSpPr>
        <p:spPr>
          <a:xfrm flipV="1">
            <a:off x="2628900" y="4838700"/>
            <a:ext cx="3187700" cy="4318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y ze strzałką 29"/>
          <p:cNvCxnSpPr/>
          <p:nvPr/>
        </p:nvCxnSpPr>
        <p:spPr>
          <a:xfrm flipH="1" flipV="1">
            <a:off x="6819900" y="4448356"/>
            <a:ext cx="1220372" cy="13682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0646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54900" y="0"/>
            <a:ext cx="2984500" cy="1325563"/>
          </a:xfrm>
        </p:spPr>
        <p:txBody>
          <a:bodyPr/>
          <a:lstStyle/>
          <a:p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Fotosynteza</a:t>
            </a:r>
            <a:endParaRPr lang="pl-PL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702300" y="1457325"/>
            <a:ext cx="6212196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l-PL" dirty="0" smtClean="0">
                <a:latin typeface="+mj-lt"/>
              </a:rPr>
              <a:t> W </a:t>
            </a:r>
            <a:r>
              <a:rPr lang="pl-PL" dirty="0">
                <a:latin typeface="+mj-lt"/>
              </a:rPr>
              <a:t>procesie </a:t>
            </a:r>
            <a:r>
              <a:rPr lang="pl-PL" dirty="0" smtClean="0">
                <a:latin typeface="+mj-lt"/>
              </a:rPr>
              <a:t>fotosyntezy </a:t>
            </a:r>
            <a:r>
              <a:rPr lang="pl-PL" dirty="0">
                <a:latin typeface="+mj-lt"/>
              </a:rPr>
              <a:t>o</a:t>
            </a:r>
            <a:r>
              <a:rPr lang="pl-PL" dirty="0" smtClean="0">
                <a:latin typeface="+mj-lt"/>
              </a:rPr>
              <a:t>rganizmy </a:t>
            </a:r>
            <a:r>
              <a:rPr lang="pl-PL" dirty="0">
                <a:latin typeface="+mj-lt"/>
              </a:rPr>
              <a:t>samożywne wytwarzają substancje </a:t>
            </a:r>
            <a:r>
              <a:rPr lang="pl-PL" dirty="0" smtClean="0">
                <a:latin typeface="+mj-lt"/>
              </a:rPr>
              <a:t>pokarmowe.</a:t>
            </a:r>
          </a:p>
          <a:p>
            <a:endParaRPr lang="pl-PL" dirty="0"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>
                <a:latin typeface="+mj-lt"/>
              </a:rPr>
              <a:t> Intensywność </a:t>
            </a:r>
            <a:r>
              <a:rPr lang="pl-PL" dirty="0">
                <a:latin typeface="+mj-lt"/>
              </a:rPr>
              <a:t>fotosyntezy zależy m.in. od ilości dostępnego światła, dwutlenku </a:t>
            </a:r>
            <a:r>
              <a:rPr lang="pl-PL" dirty="0" smtClean="0">
                <a:latin typeface="+mj-lt"/>
              </a:rPr>
              <a:t>węgla i </a:t>
            </a:r>
            <a:r>
              <a:rPr lang="pl-PL" dirty="0">
                <a:latin typeface="+mj-lt"/>
              </a:rPr>
              <a:t>odpowiedniej temperatury.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51" b="27768"/>
          <a:stretch/>
        </p:blipFill>
        <p:spPr>
          <a:xfrm>
            <a:off x="-278136" y="0"/>
            <a:ext cx="59804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751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rgbClr val="DC71AD"/>
                </a:solidFill>
              </a:rPr>
              <a:t>Oddychanie komórkowe</a:t>
            </a:r>
            <a:endParaRPr lang="pl-PL" dirty="0">
              <a:solidFill>
                <a:srgbClr val="DC71AD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00050" y="1369752"/>
            <a:ext cx="11391900" cy="5324475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l-PL" sz="2600" dirty="0" smtClean="0">
                <a:latin typeface="+mj-lt"/>
              </a:rPr>
              <a:t> Organizmy </a:t>
            </a:r>
            <a:r>
              <a:rPr lang="pl-PL" sz="2600" dirty="0">
                <a:latin typeface="+mj-lt"/>
              </a:rPr>
              <a:t>potrzebują energii do wykonywania czynności życiowych. Pozyskują ją </a:t>
            </a:r>
            <a:endParaRPr lang="pl-PL" sz="2600" dirty="0" smtClean="0">
              <a:latin typeface="+mj-lt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pl-PL" sz="2600" dirty="0" smtClean="0">
                <a:latin typeface="+mj-lt"/>
              </a:rPr>
              <a:t>z </a:t>
            </a:r>
            <a:r>
              <a:rPr lang="pl-PL" sz="2600" dirty="0">
                <a:latin typeface="+mj-lt"/>
              </a:rPr>
              <a:t>pokarmu w procesie oddychania komórkowego, który przebiega w komórkach. </a:t>
            </a:r>
            <a:endParaRPr lang="pl-PL" sz="2600" dirty="0" smtClean="0">
              <a:latin typeface="+mj-lt"/>
            </a:endParaRPr>
          </a:p>
          <a:p>
            <a:pPr marL="0" indent="0">
              <a:buNone/>
            </a:pPr>
            <a:endParaRPr lang="pl-PL" sz="2600" dirty="0">
              <a:latin typeface="+mj-lt"/>
            </a:endParaRPr>
          </a:p>
          <a:p>
            <a:pPr marL="0" indent="0" algn="ctr">
              <a:buNone/>
            </a:pPr>
            <a:r>
              <a:rPr lang="pl-PL" sz="2600" dirty="0" smtClean="0">
                <a:solidFill>
                  <a:srgbClr val="000000"/>
                </a:solidFill>
                <a:latin typeface="+mj-lt"/>
              </a:rPr>
              <a:t>Są </a:t>
            </a:r>
            <a:r>
              <a:rPr lang="pl-PL" sz="2600" dirty="0">
                <a:solidFill>
                  <a:srgbClr val="000000"/>
                </a:solidFill>
                <a:latin typeface="+mj-lt"/>
              </a:rPr>
              <a:t>dwa sposoby oddychania komórkowego: </a:t>
            </a:r>
            <a:endParaRPr lang="pl-PL" sz="2600" dirty="0" smtClean="0">
              <a:solidFill>
                <a:srgbClr val="000000"/>
              </a:solidFill>
              <a:latin typeface="+mj-lt"/>
            </a:endParaRPr>
          </a:p>
          <a:p>
            <a:pPr marL="514350" indent="-514350" algn="ctr">
              <a:buFont typeface="+mj-lt"/>
              <a:buAutoNum type="arabicPeriod"/>
            </a:pPr>
            <a:r>
              <a:rPr lang="pl-PL" sz="2600" b="1" dirty="0" smtClean="0">
                <a:solidFill>
                  <a:srgbClr val="000000"/>
                </a:solidFill>
                <a:latin typeface="+mj-lt"/>
              </a:rPr>
              <a:t>tlenowe </a:t>
            </a:r>
            <a:r>
              <a:rPr lang="pl-PL" sz="2600" dirty="0">
                <a:solidFill>
                  <a:srgbClr val="000000"/>
                </a:solidFill>
                <a:latin typeface="+mj-lt"/>
              </a:rPr>
              <a:t>– przebiega z udziałem tlenu </a:t>
            </a:r>
            <a:r>
              <a:rPr lang="pl-PL" sz="2600" b="1" dirty="0">
                <a:solidFill>
                  <a:srgbClr val="000000"/>
                </a:solidFill>
                <a:latin typeface="+mj-lt"/>
              </a:rPr>
              <a:t>w mitochondriach </a:t>
            </a:r>
            <a:r>
              <a:rPr lang="pl-PL" sz="2600" dirty="0" smtClean="0">
                <a:solidFill>
                  <a:srgbClr val="000000"/>
                </a:solidFill>
                <a:latin typeface="+mj-lt"/>
              </a:rPr>
              <a:t>komórek </a:t>
            </a:r>
            <a:endParaRPr lang="pl-PL" sz="2600" dirty="0">
              <a:solidFill>
                <a:srgbClr val="000000"/>
              </a:solidFill>
              <a:latin typeface="+mj-lt"/>
            </a:endParaRPr>
          </a:p>
          <a:p>
            <a:pPr marL="0" indent="0">
              <a:buNone/>
            </a:pPr>
            <a:endParaRPr lang="pl-PL" sz="2600" dirty="0">
              <a:latin typeface="+mj-lt"/>
            </a:endParaRPr>
          </a:p>
          <a:p>
            <a:pPr marL="457200" lvl="1" indent="0">
              <a:buNone/>
            </a:pPr>
            <a:r>
              <a:rPr lang="pl-PL" sz="2600" dirty="0" smtClean="0">
                <a:solidFill>
                  <a:srgbClr val="0070C0"/>
                </a:solidFill>
                <a:latin typeface="+mj-lt"/>
              </a:rPr>
              <a:t>                glukoza </a:t>
            </a:r>
            <a:r>
              <a:rPr lang="pl-PL" sz="2600" dirty="0">
                <a:solidFill>
                  <a:srgbClr val="0070C0"/>
                </a:solidFill>
                <a:latin typeface="+mj-lt"/>
              </a:rPr>
              <a:t>+ </a:t>
            </a:r>
            <a:r>
              <a:rPr lang="pl-PL" sz="2600" dirty="0" smtClean="0">
                <a:solidFill>
                  <a:srgbClr val="0070C0"/>
                </a:solidFill>
                <a:latin typeface="+mj-lt"/>
              </a:rPr>
              <a:t>tlen          dwutlenek </a:t>
            </a:r>
            <a:r>
              <a:rPr lang="pl-PL" sz="2600" dirty="0">
                <a:solidFill>
                  <a:srgbClr val="0070C0"/>
                </a:solidFill>
                <a:latin typeface="+mj-lt"/>
              </a:rPr>
              <a:t>węgla + woda + energia </a:t>
            </a:r>
            <a:endParaRPr lang="pl-PL" sz="2600" dirty="0" smtClean="0">
              <a:solidFill>
                <a:srgbClr val="0070C0"/>
              </a:solidFill>
              <a:latin typeface="+mj-lt"/>
            </a:endParaRPr>
          </a:p>
          <a:p>
            <a:pPr marL="457200" lvl="1" indent="0">
              <a:buNone/>
            </a:pPr>
            <a:endParaRPr lang="pl-PL" sz="2600" dirty="0" smtClean="0">
              <a:latin typeface="+mj-lt"/>
            </a:endParaRPr>
          </a:p>
          <a:p>
            <a:pPr marL="971550" lvl="1" indent="-514350">
              <a:buFont typeface="+mj-lt"/>
              <a:buAutoNum type="arabicPeriod" startAt="2"/>
            </a:pPr>
            <a:r>
              <a:rPr lang="pl-PL" sz="2600" b="1" dirty="0">
                <a:solidFill>
                  <a:srgbClr val="000000"/>
                </a:solidFill>
                <a:latin typeface="+mj-lt"/>
              </a:rPr>
              <a:t>b</a:t>
            </a:r>
            <a:r>
              <a:rPr lang="pl-PL" sz="2600" b="1" dirty="0" smtClean="0">
                <a:solidFill>
                  <a:srgbClr val="000000"/>
                </a:solidFill>
                <a:latin typeface="+mj-lt"/>
              </a:rPr>
              <a:t>eztlenowe</a:t>
            </a:r>
            <a:r>
              <a:rPr lang="pl-PL" sz="2600" dirty="0" smtClean="0">
                <a:solidFill>
                  <a:srgbClr val="000000"/>
                </a:solidFill>
                <a:latin typeface="+mj-lt"/>
              </a:rPr>
              <a:t> (fermentacja) </a:t>
            </a:r>
            <a:r>
              <a:rPr lang="pl-PL" sz="2600" dirty="0">
                <a:solidFill>
                  <a:srgbClr val="000000"/>
                </a:solidFill>
                <a:latin typeface="+mj-lt"/>
              </a:rPr>
              <a:t>– odbywa się bez udziału tlenu </a:t>
            </a:r>
            <a:r>
              <a:rPr lang="pl-PL" sz="2600" b="1" dirty="0">
                <a:solidFill>
                  <a:srgbClr val="000000"/>
                </a:solidFill>
                <a:latin typeface="+mj-lt"/>
              </a:rPr>
              <a:t>w </a:t>
            </a:r>
            <a:r>
              <a:rPr lang="pl-PL" sz="2600" b="1" dirty="0" err="1">
                <a:solidFill>
                  <a:srgbClr val="000000"/>
                </a:solidFill>
                <a:latin typeface="+mj-lt"/>
              </a:rPr>
              <a:t>cytozolu</a:t>
            </a:r>
            <a:r>
              <a:rPr lang="pl-PL" sz="26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pl-PL" sz="2600" dirty="0" smtClean="0">
                <a:solidFill>
                  <a:srgbClr val="000000"/>
                </a:solidFill>
                <a:latin typeface="+mj-lt"/>
              </a:rPr>
              <a:t>komórek </a:t>
            </a:r>
            <a:endParaRPr lang="pl-PL" sz="2600" dirty="0">
              <a:solidFill>
                <a:srgbClr val="000000"/>
              </a:solidFill>
              <a:latin typeface="+mj-lt"/>
            </a:endParaRPr>
          </a:p>
          <a:p>
            <a:pPr marL="0" indent="0">
              <a:buNone/>
            </a:pPr>
            <a:r>
              <a:rPr lang="pl-PL" sz="2600" dirty="0" smtClean="0">
                <a:latin typeface="+mj-lt"/>
              </a:rPr>
              <a:t>        </a:t>
            </a:r>
            <a:endParaRPr lang="pl-PL" sz="2600" dirty="0">
              <a:latin typeface="+mj-lt"/>
            </a:endParaRPr>
          </a:p>
          <a:p>
            <a:pPr marL="0" indent="0">
              <a:buNone/>
            </a:pPr>
            <a:r>
              <a:rPr lang="pl-PL" sz="2600" dirty="0" smtClean="0">
                <a:latin typeface="+mj-lt"/>
              </a:rPr>
              <a:t>                    </a:t>
            </a:r>
            <a:r>
              <a:rPr lang="pl-PL" sz="2600" dirty="0" smtClean="0">
                <a:solidFill>
                  <a:srgbClr val="0070C0"/>
                </a:solidFill>
                <a:latin typeface="+mj-lt"/>
              </a:rPr>
              <a:t>glukoza         alkohol </a:t>
            </a:r>
            <a:r>
              <a:rPr lang="pl-PL" sz="2600" dirty="0">
                <a:solidFill>
                  <a:srgbClr val="0070C0"/>
                </a:solidFill>
                <a:latin typeface="+mj-lt"/>
              </a:rPr>
              <a:t>etylowy + dwutlenek węgla + energia </a:t>
            </a:r>
            <a:endParaRPr lang="pl-PL" sz="2600" dirty="0" smtClean="0">
              <a:solidFill>
                <a:srgbClr val="0070C0"/>
              </a:solidFill>
              <a:latin typeface="+mj-lt"/>
            </a:endParaRPr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trzałka w prawo 3"/>
          <p:cNvSpPr/>
          <p:nvPr/>
        </p:nvSpPr>
        <p:spPr>
          <a:xfrm>
            <a:off x="4153469" y="4327417"/>
            <a:ext cx="419100" cy="165100"/>
          </a:xfrm>
          <a:prstGeom prst="rightArrow">
            <a:avLst/>
          </a:prstGeom>
          <a:solidFill>
            <a:srgbClr val="DC71AD"/>
          </a:solidFill>
          <a:ln>
            <a:solidFill>
              <a:srgbClr val="DC71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DC71AD"/>
              </a:solidFill>
            </a:endParaRPr>
          </a:p>
        </p:txBody>
      </p:sp>
      <p:sp>
        <p:nvSpPr>
          <p:cNvPr id="5" name="Strzałka w prawo 4"/>
          <p:cNvSpPr/>
          <p:nvPr/>
        </p:nvSpPr>
        <p:spPr>
          <a:xfrm>
            <a:off x="3097473" y="5979365"/>
            <a:ext cx="419100" cy="165100"/>
          </a:xfrm>
          <a:prstGeom prst="rightArrow">
            <a:avLst/>
          </a:prstGeom>
          <a:solidFill>
            <a:srgbClr val="DC71AD"/>
          </a:solidFill>
          <a:ln>
            <a:solidFill>
              <a:srgbClr val="DC71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5403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DC71AD"/>
                </a:solidFill>
              </a:rPr>
              <a:t>Co to jest organizm?</a:t>
            </a:r>
            <a:endParaRPr lang="pl-PL" dirty="0">
              <a:solidFill>
                <a:srgbClr val="DC71AD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5599" y="1401763"/>
            <a:ext cx="11709021" cy="5207000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l-PL" sz="2400" dirty="0" smtClean="0">
                <a:solidFill>
                  <a:srgbClr val="000000"/>
                </a:solidFill>
                <a:latin typeface="+mj-lt"/>
              </a:rPr>
              <a:t> To istota, </a:t>
            </a:r>
            <a:r>
              <a:rPr lang="pl-PL" sz="2400" dirty="0">
                <a:solidFill>
                  <a:srgbClr val="000000"/>
                </a:solidFill>
                <a:latin typeface="+mj-lt"/>
              </a:rPr>
              <a:t>która jest zdolna </a:t>
            </a:r>
            <a:r>
              <a:rPr lang="pl-PL" sz="2400" dirty="0" smtClean="0">
                <a:solidFill>
                  <a:srgbClr val="000000"/>
                </a:solidFill>
                <a:latin typeface="+mj-lt"/>
              </a:rPr>
              <a:t>do</a:t>
            </a:r>
            <a:r>
              <a:rPr lang="pl-PL" sz="2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pl-PL" sz="2400" dirty="0" smtClean="0">
                <a:solidFill>
                  <a:srgbClr val="000000"/>
                </a:solidFill>
                <a:latin typeface="+mj-lt"/>
              </a:rPr>
              <a:t>wykonywania</a:t>
            </a:r>
            <a:r>
              <a:rPr lang="pl-PL" sz="2400" b="1" dirty="0" smtClean="0">
                <a:solidFill>
                  <a:srgbClr val="000000"/>
                </a:solidFill>
                <a:latin typeface="+mj-lt"/>
              </a:rPr>
              <a:t> podstawowych </a:t>
            </a:r>
            <a:r>
              <a:rPr lang="pl-PL" sz="2400" b="1" dirty="0">
                <a:solidFill>
                  <a:srgbClr val="000000"/>
                </a:solidFill>
                <a:latin typeface="+mj-lt"/>
              </a:rPr>
              <a:t>czynności </a:t>
            </a:r>
            <a:r>
              <a:rPr lang="pl-PL" sz="2400" b="1" dirty="0" smtClean="0">
                <a:solidFill>
                  <a:srgbClr val="000000"/>
                </a:solidFill>
                <a:latin typeface="+mj-lt"/>
              </a:rPr>
              <a:t>życiowych</a:t>
            </a:r>
            <a:r>
              <a:rPr lang="pl-PL" sz="2400" dirty="0" smtClean="0">
                <a:solidFill>
                  <a:srgbClr val="000000"/>
                </a:solidFill>
                <a:latin typeface="+mj-lt"/>
              </a:rPr>
              <a:t>,</a:t>
            </a:r>
            <a:r>
              <a:rPr lang="pl-PL" sz="2400" b="1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pl-PL" sz="2400" dirty="0" smtClean="0">
                <a:solidFill>
                  <a:srgbClr val="000000"/>
                </a:solidFill>
                <a:latin typeface="+mj-lt"/>
              </a:rPr>
              <a:t>takich jak: odżywianie, oddychanie, wydalanie, ruch, rozmnażanie </a:t>
            </a:r>
            <a:r>
              <a:rPr lang="pl-PL" sz="2400" dirty="0">
                <a:solidFill>
                  <a:srgbClr val="000000"/>
                </a:solidFill>
                <a:latin typeface="+mj-lt"/>
              </a:rPr>
              <a:t>się, </a:t>
            </a:r>
            <a:r>
              <a:rPr lang="pl-PL" sz="2400" dirty="0" smtClean="0">
                <a:solidFill>
                  <a:srgbClr val="000000"/>
                </a:solidFill>
                <a:latin typeface="+mj-lt"/>
              </a:rPr>
              <a:t>wzrost, rozwój </a:t>
            </a:r>
            <a:r>
              <a:rPr lang="pl-PL" sz="2400" dirty="0">
                <a:solidFill>
                  <a:srgbClr val="000000"/>
                </a:solidFill>
                <a:latin typeface="+mj-lt"/>
              </a:rPr>
              <a:t>i </a:t>
            </a:r>
            <a:r>
              <a:rPr lang="pl-PL" sz="2400" dirty="0" smtClean="0">
                <a:solidFill>
                  <a:srgbClr val="000000"/>
                </a:solidFill>
                <a:latin typeface="+mj-lt"/>
              </a:rPr>
              <a:t>reagowanie </a:t>
            </a:r>
            <a:r>
              <a:rPr lang="pl-PL" sz="2400" dirty="0">
                <a:solidFill>
                  <a:srgbClr val="000000"/>
                </a:solidFill>
                <a:latin typeface="+mj-lt"/>
              </a:rPr>
              <a:t>na </a:t>
            </a:r>
            <a:r>
              <a:rPr lang="pl-PL" sz="2400" dirty="0" smtClean="0">
                <a:solidFill>
                  <a:srgbClr val="000000"/>
                </a:solidFill>
                <a:latin typeface="+mj-lt"/>
              </a:rPr>
              <a:t>bodźce</a:t>
            </a:r>
            <a:r>
              <a:rPr lang="pl-PL" sz="2400" dirty="0">
                <a:solidFill>
                  <a:srgbClr val="000000"/>
                </a:solidFill>
                <a:latin typeface="+mj-lt"/>
              </a:rPr>
              <a:t>.</a:t>
            </a:r>
            <a:r>
              <a:rPr lang="pl-PL" sz="2400" dirty="0" smtClean="0">
                <a:solidFill>
                  <a:srgbClr val="000000"/>
                </a:solidFill>
                <a:latin typeface="+mj-lt"/>
              </a:rPr>
              <a:t> </a:t>
            </a:r>
            <a:endParaRPr lang="pl-PL" sz="2400" dirty="0">
              <a:latin typeface="+mj-lt"/>
            </a:endParaRPr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l-PL" sz="2400" dirty="0" smtClean="0">
                <a:latin typeface="+mj-lt"/>
              </a:rPr>
              <a:t> Każdy organizm </a:t>
            </a:r>
            <a:r>
              <a:rPr lang="pl-PL" sz="2400" dirty="0">
                <a:latin typeface="+mj-lt"/>
              </a:rPr>
              <a:t>jest </a:t>
            </a:r>
            <a:r>
              <a:rPr lang="pl-PL" sz="2400" b="1" dirty="0" smtClean="0">
                <a:latin typeface="+mj-lt"/>
              </a:rPr>
              <a:t>zbudowany z komórek</a:t>
            </a:r>
            <a:r>
              <a:rPr lang="pl-PL" sz="2400" dirty="0" smtClean="0">
                <a:latin typeface="+mj-lt"/>
              </a:rPr>
              <a:t>. </a:t>
            </a:r>
            <a:endParaRPr lang="pl-PL" sz="2400" dirty="0">
              <a:latin typeface="+mj-lt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772" y="3156744"/>
            <a:ext cx="2108200" cy="21082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22" b="14534"/>
          <a:stretch/>
        </p:blipFill>
        <p:spPr>
          <a:xfrm>
            <a:off x="9223164" y="2671762"/>
            <a:ext cx="2968836" cy="1333501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6"/>
          <a:stretch/>
        </p:blipFill>
        <p:spPr>
          <a:xfrm>
            <a:off x="235213" y="3247019"/>
            <a:ext cx="2287788" cy="1805413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679" y="4584701"/>
            <a:ext cx="3251200" cy="218440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9" r="12500"/>
          <a:stretch/>
        </p:blipFill>
        <p:spPr>
          <a:xfrm>
            <a:off x="2822580" y="2822432"/>
            <a:ext cx="2044700" cy="2171700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427" b="67884"/>
          <a:stretch/>
        </p:blipFill>
        <p:spPr>
          <a:xfrm>
            <a:off x="5043472" y="3129176"/>
            <a:ext cx="1736886" cy="219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184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DC71AD"/>
                </a:solidFill>
              </a:rPr>
              <a:t>Jak są zbudowane organizmy?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l-PL" dirty="0" smtClean="0">
                <a:latin typeface="+mj-lt"/>
              </a:rPr>
              <a:t> Organizmy </a:t>
            </a:r>
            <a:r>
              <a:rPr lang="pl-PL" dirty="0">
                <a:latin typeface="+mj-lt"/>
              </a:rPr>
              <a:t>mają budowę hierarchiczną, czyli można w nich wyróżnić kolejne poziomy budowy – od najprostszych po bardziej złożone. </a:t>
            </a:r>
            <a:endParaRPr lang="pl-PL" dirty="0" smtClean="0">
              <a:latin typeface="+mj-lt"/>
            </a:endParaRPr>
          </a:p>
          <a:p>
            <a:endParaRPr lang="pl-PL" dirty="0" smtClean="0">
              <a:latin typeface="+mj-lt"/>
            </a:endParaRPr>
          </a:p>
          <a:p>
            <a:pPr marL="0" indent="0">
              <a:buNone/>
            </a:pPr>
            <a:endParaRPr lang="pl-PL" dirty="0" smtClean="0">
              <a:latin typeface="+mj-lt"/>
            </a:endParaRPr>
          </a:p>
          <a:p>
            <a:pPr marL="0" indent="0">
              <a:buNone/>
            </a:pPr>
            <a:endParaRPr lang="pl-PL" dirty="0">
              <a:latin typeface="+mj-lt"/>
            </a:endParaRPr>
          </a:p>
          <a:p>
            <a:pPr marL="0" indent="0">
              <a:buNone/>
            </a:pPr>
            <a:r>
              <a:rPr lang="pl-PL" dirty="0" smtClean="0">
                <a:latin typeface="+mj-lt"/>
              </a:rPr>
              <a:t>                                              narząd         układ narządów</a:t>
            </a:r>
          </a:p>
          <a:p>
            <a:pPr marL="0" indent="0">
              <a:buNone/>
            </a:pPr>
            <a:r>
              <a:rPr lang="pl-PL" dirty="0">
                <a:latin typeface="+mj-lt"/>
              </a:rPr>
              <a:t>k</a:t>
            </a:r>
            <a:r>
              <a:rPr lang="pl-PL" dirty="0" smtClean="0">
                <a:latin typeface="+mj-lt"/>
              </a:rPr>
              <a:t>omórka          tkanka                                                                     organizm</a:t>
            </a:r>
          </a:p>
          <a:p>
            <a:pPr marL="0" indent="0">
              <a:buNone/>
            </a:pPr>
            <a:r>
              <a:rPr lang="pl-PL" dirty="0" smtClean="0">
                <a:latin typeface="+mj-lt"/>
              </a:rPr>
              <a:t>                                               organ          system organów </a:t>
            </a:r>
            <a:endParaRPr lang="pl-PL" dirty="0">
              <a:latin typeface="+mj-lt"/>
            </a:endParaRPr>
          </a:p>
        </p:txBody>
      </p:sp>
      <p:sp>
        <p:nvSpPr>
          <p:cNvPr id="4" name="Strzałka w prawo 3"/>
          <p:cNvSpPr/>
          <p:nvPr/>
        </p:nvSpPr>
        <p:spPr>
          <a:xfrm>
            <a:off x="2286000" y="4889500"/>
            <a:ext cx="508000" cy="254000"/>
          </a:xfrm>
          <a:prstGeom prst="rightArrow">
            <a:avLst/>
          </a:prstGeom>
          <a:solidFill>
            <a:srgbClr val="00B05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trzałka w prawo 4"/>
          <p:cNvSpPr/>
          <p:nvPr/>
        </p:nvSpPr>
        <p:spPr>
          <a:xfrm>
            <a:off x="5726384" y="5379747"/>
            <a:ext cx="508000" cy="254000"/>
          </a:xfrm>
          <a:prstGeom prst="rightArrow">
            <a:avLst/>
          </a:prstGeom>
          <a:solidFill>
            <a:srgbClr val="00B05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trzałka w prawo 5"/>
          <p:cNvSpPr/>
          <p:nvPr/>
        </p:nvSpPr>
        <p:spPr>
          <a:xfrm>
            <a:off x="5726384" y="4399252"/>
            <a:ext cx="508000" cy="254000"/>
          </a:xfrm>
          <a:prstGeom prst="rightArrow">
            <a:avLst/>
          </a:prstGeom>
          <a:solidFill>
            <a:srgbClr val="00B05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trzałka w lewo i w górę 6"/>
          <p:cNvSpPr/>
          <p:nvPr/>
        </p:nvSpPr>
        <p:spPr>
          <a:xfrm rot="7886805">
            <a:off x="4041838" y="4666943"/>
            <a:ext cx="690708" cy="699113"/>
          </a:xfrm>
          <a:prstGeom prst="leftUpArrow">
            <a:avLst/>
          </a:prstGeom>
          <a:solidFill>
            <a:srgbClr val="00B05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trzałka w prawo 7"/>
          <p:cNvSpPr/>
          <p:nvPr/>
        </p:nvSpPr>
        <p:spPr>
          <a:xfrm>
            <a:off x="8833852" y="4889499"/>
            <a:ext cx="508000" cy="254000"/>
          </a:xfrm>
          <a:prstGeom prst="rightArrow">
            <a:avLst/>
          </a:prstGeom>
          <a:solidFill>
            <a:srgbClr val="00B05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0019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133" b="35185"/>
          <a:stretch/>
        </p:blipFill>
        <p:spPr>
          <a:xfrm>
            <a:off x="8547297" y="0"/>
            <a:ext cx="3682803" cy="6791416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DC71AD"/>
                </a:solidFill>
              </a:rPr>
              <a:t>Jaki jest skład chemiczny organizmów?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23997" y="1804989"/>
            <a:ext cx="8458103" cy="4189412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l-PL" dirty="0" smtClean="0">
                <a:latin typeface="+mj-lt"/>
              </a:rPr>
              <a:t> </a:t>
            </a:r>
            <a:r>
              <a:rPr lang="pl-PL" b="1" dirty="0" smtClean="0">
                <a:latin typeface="+mj-lt"/>
              </a:rPr>
              <a:t>Pierwiastki</a:t>
            </a:r>
            <a:r>
              <a:rPr lang="pl-PL" dirty="0" smtClean="0">
                <a:latin typeface="+mj-lt"/>
              </a:rPr>
              <a:t> </a:t>
            </a:r>
            <a:r>
              <a:rPr lang="pl-PL" dirty="0">
                <a:latin typeface="+mj-lt"/>
              </a:rPr>
              <a:t>to substancje proste. </a:t>
            </a:r>
            <a:r>
              <a:rPr lang="pl-PL" dirty="0" smtClean="0">
                <a:latin typeface="+mj-lt"/>
              </a:rPr>
              <a:t>                                              </a:t>
            </a:r>
            <a:r>
              <a:rPr lang="pl-PL" dirty="0" smtClean="0">
                <a:latin typeface="+mj-lt"/>
              </a:rPr>
              <a:t>   W </a:t>
            </a:r>
            <a:r>
              <a:rPr lang="pl-PL" dirty="0" smtClean="0">
                <a:latin typeface="+mj-lt"/>
              </a:rPr>
              <a:t>organizmach w </a:t>
            </a:r>
            <a:r>
              <a:rPr lang="pl-PL" dirty="0">
                <a:latin typeface="+mj-lt"/>
              </a:rPr>
              <a:t>największej ilości występuje 6 z nich</a:t>
            </a:r>
            <a:r>
              <a:rPr lang="pl-PL" dirty="0" smtClean="0">
                <a:latin typeface="+mj-lt"/>
              </a:rPr>
              <a:t>:</a:t>
            </a:r>
          </a:p>
          <a:p>
            <a:pPr marL="0" indent="0">
              <a:buNone/>
            </a:pPr>
            <a:r>
              <a:rPr lang="pl-PL" dirty="0">
                <a:latin typeface="+mj-lt"/>
              </a:rPr>
              <a:t> </a:t>
            </a:r>
            <a:r>
              <a:rPr lang="pl-PL" dirty="0" smtClean="0">
                <a:latin typeface="+mj-lt"/>
              </a:rPr>
              <a:t> </a:t>
            </a:r>
            <a:r>
              <a:rPr lang="pl-PL" dirty="0" smtClean="0">
                <a:latin typeface="+mj-lt"/>
              </a:rPr>
              <a:t> węgiel</a:t>
            </a:r>
            <a:r>
              <a:rPr lang="pl-PL" dirty="0">
                <a:latin typeface="+mj-lt"/>
              </a:rPr>
              <a:t>, wodór, tlen, azot, siarka i fosfor. </a:t>
            </a:r>
            <a:endParaRPr lang="pl-PL" dirty="0" smtClean="0">
              <a:latin typeface="+mj-lt"/>
            </a:endParaRPr>
          </a:p>
          <a:p>
            <a:pPr marL="0" indent="0">
              <a:buNone/>
            </a:pPr>
            <a:endParaRPr lang="pl-PL" dirty="0"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>
                <a:latin typeface="+mj-lt"/>
              </a:rPr>
              <a:t> </a:t>
            </a:r>
            <a:r>
              <a:rPr lang="pl-PL" b="1" dirty="0" smtClean="0">
                <a:latin typeface="+mj-lt"/>
              </a:rPr>
              <a:t>Związki </a:t>
            </a:r>
            <a:r>
              <a:rPr lang="pl-PL" b="1" dirty="0">
                <a:latin typeface="+mj-lt"/>
              </a:rPr>
              <a:t>chemiczne </a:t>
            </a:r>
            <a:r>
              <a:rPr lang="pl-PL" dirty="0">
                <a:latin typeface="+mj-lt"/>
              </a:rPr>
              <a:t>to substancje </a:t>
            </a:r>
            <a:r>
              <a:rPr lang="pl-PL" dirty="0" smtClean="0">
                <a:latin typeface="+mj-lt"/>
              </a:rPr>
              <a:t>złożone </a:t>
            </a:r>
            <a:r>
              <a:rPr lang="pl-PL" dirty="0">
                <a:latin typeface="+mj-lt"/>
              </a:rPr>
              <a:t>co najmniej </a:t>
            </a:r>
            <a:endParaRPr lang="pl-PL" dirty="0" smtClean="0">
              <a:latin typeface="+mj-lt"/>
            </a:endParaRPr>
          </a:p>
          <a:p>
            <a:pPr marL="0" indent="0">
              <a:buNone/>
            </a:pPr>
            <a:r>
              <a:rPr lang="pl-PL" dirty="0">
                <a:latin typeface="+mj-lt"/>
              </a:rPr>
              <a:t> </a:t>
            </a:r>
            <a:r>
              <a:rPr lang="pl-PL" dirty="0" smtClean="0">
                <a:latin typeface="+mj-lt"/>
              </a:rPr>
              <a:t>  </a:t>
            </a:r>
            <a:r>
              <a:rPr lang="pl-PL" dirty="0" smtClean="0">
                <a:latin typeface="+mj-lt"/>
              </a:rPr>
              <a:t>z dwóch </a:t>
            </a:r>
            <a:r>
              <a:rPr lang="pl-PL" dirty="0">
                <a:latin typeface="+mj-lt"/>
              </a:rPr>
              <a:t>różnych pierwiastków</a:t>
            </a:r>
            <a:r>
              <a:rPr lang="pl-PL" dirty="0" smtClean="0">
                <a:latin typeface="+mj-lt"/>
              </a:rPr>
              <a:t>.</a:t>
            </a:r>
          </a:p>
          <a:p>
            <a:pPr marL="0" indent="0">
              <a:buNone/>
            </a:pPr>
            <a:endParaRPr lang="pl-PL" dirty="0" smtClean="0">
              <a:latin typeface="+mj-lt"/>
            </a:endParaRPr>
          </a:p>
          <a:p>
            <a:pPr marL="0" indent="0">
              <a:buNone/>
            </a:pPr>
            <a:r>
              <a:rPr lang="pl-PL" dirty="0" smtClean="0">
                <a:latin typeface="+mj-lt"/>
              </a:rPr>
              <a:t>W organizmach </a:t>
            </a:r>
            <a:r>
              <a:rPr lang="pl-PL" dirty="0">
                <a:latin typeface="+mj-lt"/>
              </a:rPr>
              <a:t>występują przede wszystkim </a:t>
            </a:r>
            <a:r>
              <a:rPr lang="pl-PL" b="1" dirty="0">
                <a:latin typeface="+mj-lt"/>
              </a:rPr>
              <a:t>białka</a:t>
            </a:r>
            <a:r>
              <a:rPr lang="pl-PL" dirty="0">
                <a:latin typeface="+mj-lt"/>
              </a:rPr>
              <a:t>, </a:t>
            </a:r>
            <a:r>
              <a:rPr lang="pl-PL" b="1" dirty="0">
                <a:latin typeface="+mj-lt"/>
              </a:rPr>
              <a:t>cukry</a:t>
            </a:r>
            <a:r>
              <a:rPr lang="pl-PL" dirty="0">
                <a:latin typeface="+mj-lt"/>
              </a:rPr>
              <a:t>, </a:t>
            </a:r>
            <a:r>
              <a:rPr lang="pl-PL" b="1" dirty="0">
                <a:latin typeface="+mj-lt"/>
              </a:rPr>
              <a:t>tłuszcze</a:t>
            </a:r>
            <a:r>
              <a:rPr lang="pl-PL" dirty="0">
                <a:latin typeface="+mj-lt"/>
              </a:rPr>
              <a:t>, </a:t>
            </a:r>
            <a:r>
              <a:rPr lang="pl-PL" b="1" dirty="0">
                <a:latin typeface="+mj-lt"/>
              </a:rPr>
              <a:t>kwasy nukleinowe</a:t>
            </a:r>
            <a:r>
              <a:rPr lang="pl-PL" dirty="0">
                <a:latin typeface="+mj-lt"/>
              </a:rPr>
              <a:t>, </a:t>
            </a:r>
            <a:r>
              <a:rPr lang="pl-PL" b="1" dirty="0">
                <a:latin typeface="+mj-lt"/>
              </a:rPr>
              <a:t>woda</a:t>
            </a:r>
            <a:r>
              <a:rPr lang="pl-PL" dirty="0">
                <a:latin typeface="+mj-lt"/>
              </a:rPr>
              <a:t> i </a:t>
            </a:r>
            <a:r>
              <a:rPr lang="pl-PL" b="1" dirty="0">
                <a:latin typeface="+mj-lt"/>
              </a:rPr>
              <a:t>sole </a:t>
            </a:r>
            <a:r>
              <a:rPr lang="pl-PL" b="1" dirty="0" smtClean="0">
                <a:latin typeface="+mj-lt"/>
              </a:rPr>
              <a:t>mineralne</a:t>
            </a:r>
            <a:r>
              <a:rPr lang="pl-PL" dirty="0" smtClean="0">
                <a:latin typeface="+mj-lt"/>
              </a:rPr>
              <a:t>. </a:t>
            </a:r>
            <a:endParaRPr lang="pl-PL" dirty="0">
              <a:latin typeface="+mj-lt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66719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0399" y="365125"/>
            <a:ext cx="11226421" cy="1325563"/>
          </a:xfrm>
        </p:spPr>
        <p:txBody>
          <a:bodyPr/>
          <a:lstStyle/>
          <a:p>
            <a:r>
              <a:rPr lang="pl-PL" dirty="0" smtClean="0">
                <a:solidFill>
                  <a:srgbClr val="DC71AD"/>
                </a:solidFill>
              </a:rPr>
              <a:t>Funkcje związków chemicznych w organizmach</a:t>
            </a:r>
            <a:endParaRPr lang="pl-PL" dirty="0">
              <a:solidFill>
                <a:srgbClr val="DC71AD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5457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b="1" dirty="0" smtClean="0">
                <a:latin typeface="+mj-lt"/>
              </a:rPr>
              <a:t>BIAŁKA</a:t>
            </a:r>
            <a:r>
              <a:rPr lang="pl-PL" dirty="0" smtClean="0">
                <a:latin typeface="+mj-lt"/>
              </a:rPr>
              <a:t> – m.in</a:t>
            </a:r>
            <a:r>
              <a:rPr lang="pl-PL" dirty="0">
                <a:latin typeface="+mj-lt"/>
              </a:rPr>
              <a:t>. </a:t>
            </a:r>
            <a:r>
              <a:rPr lang="pl-PL" dirty="0" smtClean="0">
                <a:latin typeface="+mj-lt"/>
              </a:rPr>
              <a:t>materiał budulcowy </a:t>
            </a:r>
            <a:endParaRPr lang="pl-PL" dirty="0">
              <a:latin typeface="+mj-lt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b="1" dirty="0" smtClean="0">
                <a:latin typeface="+mj-lt"/>
              </a:rPr>
              <a:t>CUKRY</a:t>
            </a:r>
            <a:r>
              <a:rPr lang="pl-PL" dirty="0" smtClean="0">
                <a:latin typeface="+mj-lt"/>
              </a:rPr>
              <a:t> – źródło </a:t>
            </a:r>
            <a:r>
              <a:rPr lang="pl-PL" dirty="0">
                <a:latin typeface="+mj-lt"/>
              </a:rPr>
              <a:t>energii, </a:t>
            </a:r>
            <a:r>
              <a:rPr lang="pl-PL" dirty="0" smtClean="0">
                <a:latin typeface="+mj-lt"/>
              </a:rPr>
              <a:t>materiał budulcowy </a:t>
            </a:r>
            <a:r>
              <a:rPr lang="pl-PL" dirty="0">
                <a:latin typeface="+mj-lt"/>
              </a:rPr>
              <a:t>lub </a:t>
            </a:r>
            <a:r>
              <a:rPr lang="pl-PL" dirty="0" smtClean="0">
                <a:latin typeface="+mj-lt"/>
              </a:rPr>
              <a:t>zapasowy </a:t>
            </a:r>
            <a:endParaRPr lang="pl-PL" dirty="0">
              <a:latin typeface="+mj-lt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b="1" dirty="0" smtClean="0">
                <a:latin typeface="+mj-lt"/>
              </a:rPr>
              <a:t>TŁUSZCZE</a:t>
            </a:r>
            <a:r>
              <a:rPr lang="pl-PL" dirty="0" smtClean="0">
                <a:latin typeface="+mj-lt"/>
              </a:rPr>
              <a:t> </a:t>
            </a:r>
            <a:r>
              <a:rPr lang="pl-PL" dirty="0">
                <a:latin typeface="+mj-lt"/>
              </a:rPr>
              <a:t>– </a:t>
            </a:r>
            <a:r>
              <a:rPr lang="pl-PL" dirty="0" smtClean="0">
                <a:latin typeface="+mj-lt"/>
              </a:rPr>
              <a:t>źródło energii, ochrona organizmu </a:t>
            </a:r>
            <a:r>
              <a:rPr lang="pl-PL" dirty="0">
                <a:latin typeface="+mj-lt"/>
              </a:rPr>
              <a:t>przed </a:t>
            </a:r>
            <a:r>
              <a:rPr lang="pl-PL" dirty="0" smtClean="0">
                <a:latin typeface="+mj-lt"/>
              </a:rPr>
              <a:t>chłodem </a:t>
            </a:r>
            <a:endParaRPr lang="pl-PL" dirty="0">
              <a:latin typeface="+mj-lt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b="1" dirty="0" smtClean="0">
                <a:latin typeface="+mj-lt"/>
              </a:rPr>
              <a:t>KWASY NUKLEINOWE </a:t>
            </a:r>
            <a:r>
              <a:rPr lang="pl-PL" dirty="0" smtClean="0">
                <a:latin typeface="+mj-lt"/>
              </a:rPr>
              <a:t>– </a:t>
            </a:r>
            <a:r>
              <a:rPr lang="pl-PL" dirty="0">
                <a:latin typeface="+mj-lt"/>
              </a:rPr>
              <a:t>zawierają informację na temat budowy i działania </a:t>
            </a:r>
            <a:r>
              <a:rPr lang="pl-PL" dirty="0" smtClean="0">
                <a:latin typeface="+mj-lt"/>
              </a:rPr>
              <a:t>organizmu </a:t>
            </a:r>
            <a:endParaRPr lang="pl-PL" dirty="0">
              <a:latin typeface="+mj-lt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b="1" dirty="0" smtClean="0">
                <a:latin typeface="+mj-lt"/>
              </a:rPr>
              <a:t>SOLE MINERALNE </a:t>
            </a:r>
            <a:r>
              <a:rPr lang="pl-PL" dirty="0" smtClean="0">
                <a:latin typeface="+mj-lt"/>
              </a:rPr>
              <a:t>– </a:t>
            </a:r>
            <a:r>
              <a:rPr lang="pl-PL" dirty="0">
                <a:latin typeface="+mj-lt"/>
              </a:rPr>
              <a:t>regulują prawidłowy przebieg procesów </a:t>
            </a:r>
            <a:r>
              <a:rPr lang="pl-PL" dirty="0" smtClean="0">
                <a:latin typeface="+mj-lt"/>
              </a:rPr>
              <a:t>życiowych </a:t>
            </a:r>
            <a:endParaRPr lang="pl-PL" dirty="0">
              <a:latin typeface="+mj-lt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b="1" dirty="0" smtClean="0">
                <a:latin typeface="+mj-lt"/>
              </a:rPr>
              <a:t>WODA</a:t>
            </a:r>
            <a:r>
              <a:rPr lang="pl-PL" dirty="0" smtClean="0">
                <a:latin typeface="+mj-lt"/>
              </a:rPr>
              <a:t> </a:t>
            </a:r>
            <a:r>
              <a:rPr lang="pl-PL" dirty="0">
                <a:latin typeface="+mj-lt"/>
              </a:rPr>
              <a:t>– transportuje substancje, pomaga utrzymać właściwą temperaturę w </a:t>
            </a:r>
            <a:r>
              <a:rPr lang="pl-PL" dirty="0" smtClean="0">
                <a:latin typeface="+mj-lt"/>
              </a:rPr>
              <a:t>organizmie </a:t>
            </a:r>
            <a:endParaRPr lang="pl-PL" dirty="0">
              <a:latin typeface="+mj-lt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46856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229225" y="5656"/>
            <a:ext cx="7242175" cy="1325563"/>
          </a:xfrm>
        </p:spPr>
        <p:txBody>
          <a:bodyPr>
            <a:normAutofit/>
          </a:bodyPr>
          <a:lstStyle/>
          <a:p>
            <a:r>
              <a:rPr lang="pl-PL" sz="4000" dirty="0">
                <a:solidFill>
                  <a:srgbClr val="DC71AD"/>
                </a:solidFill>
              </a:rPr>
              <a:t>Jak zajrzeć do wnętrza komórki?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229225" y="1143000"/>
            <a:ext cx="6632575" cy="511809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l-PL" dirty="0" smtClean="0"/>
              <a:t> </a:t>
            </a:r>
            <a:r>
              <a:rPr lang="pl-PL" dirty="0" smtClean="0">
                <a:latin typeface="+mj-lt"/>
              </a:rPr>
              <a:t>Mikroskop </a:t>
            </a:r>
            <a:r>
              <a:rPr lang="pl-PL" dirty="0">
                <a:latin typeface="+mj-lt"/>
              </a:rPr>
              <a:t>powiększa obraz obiektu tak, że można obejrzeć elementy o bardzo małych wymiarach, jakich nie da się dostrzec gołym okiem ani za pomocą lupy. </a:t>
            </a:r>
            <a:endParaRPr lang="pl-PL" dirty="0" smtClean="0">
              <a:latin typeface="+mj-lt"/>
            </a:endParaRPr>
          </a:p>
          <a:p>
            <a:endParaRPr lang="pl-PL" dirty="0"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>
                <a:latin typeface="+mj-lt"/>
              </a:rPr>
              <a:t> Obiekt </a:t>
            </a:r>
            <a:r>
              <a:rPr lang="pl-PL" dirty="0">
                <a:latin typeface="+mj-lt"/>
              </a:rPr>
              <a:t>do obserwacji trzeba przygotować – wykonać z niego preparat mikroskopowy. </a:t>
            </a:r>
            <a:endParaRPr lang="pl-PL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endParaRPr lang="pl-PL" dirty="0"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>
                <a:latin typeface="+mj-lt"/>
              </a:rPr>
              <a:t> Obserwację </a:t>
            </a:r>
            <a:r>
              <a:rPr lang="pl-PL" dirty="0">
                <a:latin typeface="+mj-lt"/>
              </a:rPr>
              <a:t>za pomocą mikroskopu zaczyna się zawsze od najmniejszego powiększenia obrazu. </a:t>
            </a:r>
          </a:p>
          <a:p>
            <a:endParaRPr lang="pl-PL" dirty="0"/>
          </a:p>
        </p:txBody>
      </p:sp>
      <p:pic>
        <p:nvPicPr>
          <p:cNvPr id="5" name="Symbol zastępczy zawartości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8" r="25376" b="15750"/>
          <a:stretch/>
        </p:blipFill>
        <p:spPr>
          <a:xfrm>
            <a:off x="0" y="5656"/>
            <a:ext cx="5041900" cy="685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977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DC71AD"/>
                </a:solidFill>
              </a:rPr>
              <a:t>Z </a:t>
            </a:r>
            <a:r>
              <a:rPr lang="pl-PL" dirty="0">
                <a:solidFill>
                  <a:srgbClr val="DC71AD"/>
                </a:solidFill>
              </a:rPr>
              <a:t>jakich elementów są zbudowane komórki?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769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l-PL" dirty="0" smtClean="0">
                <a:latin typeface="+mj-lt"/>
              </a:rPr>
              <a:t> Komórki </a:t>
            </a:r>
            <a:r>
              <a:rPr lang="pl-PL" dirty="0">
                <a:latin typeface="+mj-lt"/>
              </a:rPr>
              <a:t>mają różne kształty i rozmiary – zależy to od rodzaju organizmu </a:t>
            </a:r>
            <a:r>
              <a:rPr lang="pl-PL" dirty="0" smtClean="0">
                <a:latin typeface="+mj-lt"/>
              </a:rPr>
              <a:t>i </a:t>
            </a:r>
            <a:r>
              <a:rPr lang="pl-PL" dirty="0">
                <a:latin typeface="+mj-lt"/>
              </a:rPr>
              <a:t>pełnionych w nim funkcji. </a:t>
            </a:r>
          </a:p>
          <a:p>
            <a:endParaRPr lang="pl-PL" dirty="0" smtClean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2" t="3972" r="2201" b="28802"/>
          <a:stretch/>
        </p:blipFill>
        <p:spPr>
          <a:xfrm>
            <a:off x="5956300" y="2876154"/>
            <a:ext cx="5892800" cy="279400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6" t="5115" r="4593" b="48337"/>
          <a:stretch/>
        </p:blipFill>
        <p:spPr>
          <a:xfrm>
            <a:off x="304800" y="4134644"/>
            <a:ext cx="5651500" cy="23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02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8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81"/>
          <a:stretch/>
        </p:blipFill>
        <p:spPr>
          <a:xfrm>
            <a:off x="1422400" y="419100"/>
            <a:ext cx="9144000" cy="6413500"/>
          </a:xfrm>
          <a:prstGeom prst="rect">
            <a:avLst/>
          </a:prstGeom>
          <a:solidFill>
            <a:srgbClr val="F6F8F9"/>
          </a:solidFill>
        </p:spPr>
      </p:pic>
      <p:cxnSp>
        <p:nvCxnSpPr>
          <p:cNvPr id="12" name="Łącznik prosty ze strzałką 11"/>
          <p:cNvCxnSpPr/>
          <p:nvPr/>
        </p:nvCxnSpPr>
        <p:spPr>
          <a:xfrm>
            <a:off x="2692400" y="2177568"/>
            <a:ext cx="1828800" cy="4191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/>
          <p:nvPr/>
        </p:nvCxnSpPr>
        <p:spPr>
          <a:xfrm flipV="1">
            <a:off x="2197100" y="4143458"/>
            <a:ext cx="635000" cy="9316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ze strzałką 15"/>
          <p:cNvCxnSpPr/>
          <p:nvPr/>
        </p:nvCxnSpPr>
        <p:spPr>
          <a:xfrm flipH="1">
            <a:off x="6153150" y="1102338"/>
            <a:ext cx="2736850" cy="20606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ze strzałką 17"/>
          <p:cNvCxnSpPr/>
          <p:nvPr/>
        </p:nvCxnSpPr>
        <p:spPr>
          <a:xfrm flipH="1" flipV="1">
            <a:off x="8039100" y="3848100"/>
            <a:ext cx="1701800" cy="8382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y ze strzałką 23"/>
          <p:cNvCxnSpPr/>
          <p:nvPr/>
        </p:nvCxnSpPr>
        <p:spPr>
          <a:xfrm>
            <a:off x="2692400" y="2187575"/>
            <a:ext cx="914400" cy="12382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rostokąt 25"/>
          <p:cNvSpPr/>
          <p:nvPr/>
        </p:nvSpPr>
        <p:spPr>
          <a:xfrm>
            <a:off x="139700" y="4972615"/>
            <a:ext cx="25527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latin typeface="+mj-lt"/>
              </a:rPr>
              <a:t>błona </a:t>
            </a:r>
            <a:r>
              <a:rPr lang="pl-PL" b="1" dirty="0">
                <a:latin typeface="+mj-lt"/>
              </a:rPr>
              <a:t>komórkowa </a:t>
            </a:r>
            <a:endParaRPr lang="pl-PL" dirty="0">
              <a:latin typeface="+mj-lt"/>
            </a:endParaRPr>
          </a:p>
          <a:p>
            <a:r>
              <a:rPr lang="pl-PL" dirty="0">
                <a:latin typeface="+mj-lt"/>
              </a:rPr>
              <a:t>O</a:t>
            </a:r>
            <a:r>
              <a:rPr lang="pl-PL" dirty="0" smtClean="0">
                <a:latin typeface="+mj-lt"/>
              </a:rPr>
              <a:t>ddziela </a:t>
            </a:r>
            <a:r>
              <a:rPr lang="pl-PL" dirty="0">
                <a:latin typeface="+mj-lt"/>
              </a:rPr>
              <a:t>komórkę od </a:t>
            </a:r>
            <a:r>
              <a:rPr lang="pl-PL" dirty="0" smtClean="0">
                <a:latin typeface="+mj-lt"/>
              </a:rPr>
              <a:t>środowiska, umożliwia </a:t>
            </a:r>
            <a:r>
              <a:rPr lang="pl-PL" dirty="0">
                <a:latin typeface="+mj-lt"/>
              </a:rPr>
              <a:t>transport substancji do wnętrza </a:t>
            </a:r>
            <a:r>
              <a:rPr lang="pl-PL" dirty="0" smtClean="0">
                <a:latin typeface="+mj-lt"/>
              </a:rPr>
              <a:t>i na </a:t>
            </a:r>
            <a:r>
              <a:rPr lang="pl-PL" dirty="0">
                <a:latin typeface="+mj-lt"/>
              </a:rPr>
              <a:t>zewnątrz </a:t>
            </a:r>
            <a:r>
              <a:rPr lang="pl-PL" dirty="0" smtClean="0">
                <a:latin typeface="+mj-lt"/>
              </a:rPr>
              <a:t>komórki. </a:t>
            </a:r>
            <a:endParaRPr lang="pl-PL" dirty="0">
              <a:latin typeface="+mj-lt"/>
            </a:endParaRPr>
          </a:p>
        </p:txBody>
      </p:sp>
      <p:sp>
        <p:nvSpPr>
          <p:cNvPr id="27" name="Prostokąt 26"/>
          <p:cNvSpPr/>
          <p:nvPr/>
        </p:nvSpPr>
        <p:spPr>
          <a:xfrm>
            <a:off x="9740900" y="4474914"/>
            <a:ext cx="226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err="1" smtClean="0">
                <a:latin typeface="+mj-lt"/>
              </a:rPr>
              <a:t>cytozol</a:t>
            </a:r>
            <a:r>
              <a:rPr lang="pl-PL" b="1" dirty="0" smtClean="0">
                <a:latin typeface="+mj-lt"/>
              </a:rPr>
              <a:t> </a:t>
            </a:r>
            <a:endParaRPr lang="pl-PL" dirty="0">
              <a:latin typeface="+mj-lt"/>
            </a:endParaRPr>
          </a:p>
          <a:p>
            <a:r>
              <a:rPr lang="pl-PL" dirty="0" smtClean="0">
                <a:latin typeface="+mj-lt"/>
              </a:rPr>
              <a:t>Część </a:t>
            </a:r>
            <a:r>
              <a:rPr lang="pl-PL" dirty="0">
                <a:latin typeface="+mj-lt"/>
              </a:rPr>
              <a:t>płynna, która wypełnia wnętrze </a:t>
            </a:r>
            <a:r>
              <a:rPr lang="pl-PL" dirty="0" smtClean="0">
                <a:latin typeface="+mj-lt"/>
              </a:rPr>
              <a:t>komórki. </a:t>
            </a:r>
            <a:endParaRPr lang="pl-PL" dirty="0">
              <a:latin typeface="+mj-lt"/>
            </a:endParaRPr>
          </a:p>
        </p:txBody>
      </p:sp>
      <p:sp>
        <p:nvSpPr>
          <p:cNvPr id="30" name="Prostokąt 29"/>
          <p:cNvSpPr/>
          <p:nvPr/>
        </p:nvSpPr>
        <p:spPr>
          <a:xfrm>
            <a:off x="139700" y="1142137"/>
            <a:ext cx="3530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latin typeface="+mj-lt"/>
              </a:rPr>
              <a:t>mitochondrium </a:t>
            </a:r>
            <a:r>
              <a:rPr lang="pl-PL" dirty="0">
                <a:latin typeface="+mj-lt"/>
              </a:rPr>
              <a:t>– </a:t>
            </a:r>
            <a:endParaRPr lang="pl-PL" dirty="0" smtClean="0">
              <a:latin typeface="+mj-lt"/>
            </a:endParaRPr>
          </a:p>
          <a:p>
            <a:r>
              <a:rPr lang="pl-PL" dirty="0" smtClean="0">
                <a:latin typeface="+mj-lt"/>
              </a:rPr>
              <a:t>„</a:t>
            </a:r>
            <a:r>
              <a:rPr lang="pl-PL" dirty="0">
                <a:latin typeface="+mj-lt"/>
              </a:rPr>
              <a:t>komórkowa elektrownia” </a:t>
            </a:r>
          </a:p>
          <a:p>
            <a:r>
              <a:rPr lang="pl-PL" dirty="0">
                <a:latin typeface="+mj-lt"/>
              </a:rPr>
              <a:t>D</a:t>
            </a:r>
            <a:r>
              <a:rPr lang="pl-PL" dirty="0" smtClean="0">
                <a:latin typeface="+mj-lt"/>
              </a:rPr>
              <a:t>ostarcza </a:t>
            </a:r>
            <a:r>
              <a:rPr lang="pl-PL" dirty="0">
                <a:latin typeface="+mj-lt"/>
              </a:rPr>
              <a:t>komórce niezbędną </a:t>
            </a:r>
            <a:endParaRPr lang="pl-PL" dirty="0" smtClean="0">
              <a:latin typeface="+mj-lt"/>
            </a:endParaRPr>
          </a:p>
          <a:p>
            <a:r>
              <a:rPr lang="pl-PL" dirty="0" smtClean="0">
                <a:latin typeface="+mj-lt"/>
              </a:rPr>
              <a:t>do </a:t>
            </a:r>
            <a:r>
              <a:rPr lang="pl-PL" dirty="0">
                <a:latin typeface="+mj-lt"/>
              </a:rPr>
              <a:t>życia </a:t>
            </a:r>
            <a:r>
              <a:rPr lang="pl-PL" dirty="0" smtClean="0">
                <a:latin typeface="+mj-lt"/>
              </a:rPr>
              <a:t>energię; </a:t>
            </a:r>
            <a:endParaRPr lang="pl-PL" dirty="0">
              <a:latin typeface="+mj-lt"/>
            </a:endParaRPr>
          </a:p>
          <a:p>
            <a:r>
              <a:rPr lang="pl-PL" dirty="0">
                <a:latin typeface="+mj-lt"/>
              </a:rPr>
              <a:t>tu zachodzi oddychanie </a:t>
            </a:r>
            <a:endParaRPr lang="pl-PL" dirty="0" smtClean="0">
              <a:latin typeface="+mj-lt"/>
            </a:endParaRPr>
          </a:p>
          <a:p>
            <a:r>
              <a:rPr lang="pl-PL" dirty="0" smtClean="0">
                <a:latin typeface="+mj-lt"/>
              </a:rPr>
              <a:t>komórkowe</a:t>
            </a:r>
            <a:r>
              <a:rPr lang="pl-PL" dirty="0" smtClean="0">
                <a:latin typeface="+mj-lt"/>
              </a:rPr>
              <a:t>. </a:t>
            </a:r>
            <a:endParaRPr lang="pl-PL" dirty="0">
              <a:latin typeface="+mj-lt"/>
            </a:endParaRPr>
          </a:p>
        </p:txBody>
      </p:sp>
      <p:sp>
        <p:nvSpPr>
          <p:cNvPr id="31" name="Prostokąt 30"/>
          <p:cNvSpPr/>
          <p:nvPr/>
        </p:nvSpPr>
        <p:spPr>
          <a:xfrm>
            <a:off x="8890000" y="775375"/>
            <a:ext cx="32385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latin typeface="+mj-lt"/>
              </a:rPr>
              <a:t>jądro </a:t>
            </a:r>
            <a:r>
              <a:rPr lang="pl-PL" b="1" dirty="0">
                <a:latin typeface="+mj-lt"/>
              </a:rPr>
              <a:t>komórkowe </a:t>
            </a:r>
            <a:endParaRPr lang="pl-PL" dirty="0">
              <a:latin typeface="+mj-lt"/>
            </a:endParaRPr>
          </a:p>
          <a:p>
            <a:r>
              <a:rPr lang="pl-PL" dirty="0">
                <a:latin typeface="+mj-lt"/>
              </a:rPr>
              <a:t>N</a:t>
            </a:r>
            <a:r>
              <a:rPr lang="pl-PL" dirty="0" smtClean="0">
                <a:latin typeface="+mj-lt"/>
              </a:rPr>
              <a:t>adzoruje </a:t>
            </a:r>
            <a:r>
              <a:rPr lang="pl-PL" dirty="0">
                <a:latin typeface="+mj-lt"/>
              </a:rPr>
              <a:t>przebieg procesów życiowych w </a:t>
            </a:r>
            <a:r>
              <a:rPr lang="pl-PL" dirty="0" smtClean="0">
                <a:latin typeface="+mj-lt"/>
              </a:rPr>
              <a:t>komórce; </a:t>
            </a:r>
            <a:endParaRPr lang="pl-PL" dirty="0">
              <a:latin typeface="+mj-lt"/>
            </a:endParaRPr>
          </a:p>
          <a:p>
            <a:r>
              <a:rPr lang="pl-PL" dirty="0">
                <a:latin typeface="+mj-lt"/>
              </a:rPr>
              <a:t>zawiera kwas nukleinowy DNA, </a:t>
            </a:r>
            <a:endParaRPr lang="pl-PL" dirty="0" smtClean="0">
              <a:latin typeface="+mj-lt"/>
            </a:endParaRPr>
          </a:p>
          <a:p>
            <a:r>
              <a:rPr lang="pl-PL" dirty="0" smtClean="0">
                <a:latin typeface="+mj-lt"/>
              </a:rPr>
              <a:t>w </a:t>
            </a:r>
            <a:r>
              <a:rPr lang="pl-PL" dirty="0">
                <a:latin typeface="+mj-lt"/>
              </a:rPr>
              <a:t>którym są zapisane informacje o budowie </a:t>
            </a:r>
            <a:endParaRPr lang="pl-PL" dirty="0" smtClean="0">
              <a:latin typeface="+mj-lt"/>
            </a:endParaRPr>
          </a:p>
          <a:p>
            <a:r>
              <a:rPr lang="pl-PL" dirty="0" smtClean="0">
                <a:latin typeface="+mj-lt"/>
              </a:rPr>
              <a:t>i </a:t>
            </a:r>
            <a:r>
              <a:rPr lang="pl-PL" dirty="0">
                <a:latin typeface="+mj-lt"/>
              </a:rPr>
              <a:t>funkcjonowaniu </a:t>
            </a:r>
            <a:r>
              <a:rPr lang="pl-PL" dirty="0" smtClean="0">
                <a:latin typeface="+mj-lt"/>
              </a:rPr>
              <a:t>komórki. </a:t>
            </a:r>
            <a:endParaRPr lang="pl-PL" dirty="0">
              <a:latin typeface="+mj-lt"/>
            </a:endParaRPr>
          </a:p>
        </p:txBody>
      </p:sp>
      <p:sp>
        <p:nvSpPr>
          <p:cNvPr id="36" name="Prostokąt 35"/>
          <p:cNvSpPr/>
          <p:nvPr/>
        </p:nvSpPr>
        <p:spPr>
          <a:xfrm>
            <a:off x="3527425" y="-194332"/>
            <a:ext cx="49339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000" dirty="0">
              <a:solidFill>
                <a:srgbClr val="000000"/>
              </a:solidFill>
              <a:latin typeface="Filson Pro Medium"/>
            </a:endParaRPr>
          </a:p>
          <a:p>
            <a:r>
              <a:rPr lang="pl-PL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Model komórki zwierzęcej </a:t>
            </a:r>
          </a:p>
        </p:txBody>
      </p:sp>
    </p:spTree>
    <p:extLst>
      <p:ext uri="{BB962C8B-B14F-4D97-AF65-F5344CB8AC3E}">
        <p14:creationId xmlns:p14="http://schemas.microsoft.com/office/powerpoint/2010/main" val="1035577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38526">
            <a:off x="2624930" y="327024"/>
            <a:ext cx="6315075" cy="6315075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73647" y="-126696"/>
            <a:ext cx="4618833" cy="1325563"/>
          </a:xfrm>
        </p:spPr>
        <p:txBody>
          <a:bodyPr>
            <a:normAutofit/>
          </a:bodyPr>
          <a:lstStyle/>
          <a:p>
            <a:r>
              <a:rPr lang="pl-PL" sz="3600" b="1" dirty="0" smtClean="0"/>
              <a:t>Model komórki roślinnej</a:t>
            </a:r>
            <a:endParaRPr lang="pl-PL" sz="3600" b="1" dirty="0"/>
          </a:p>
        </p:txBody>
      </p:sp>
      <p:sp>
        <p:nvSpPr>
          <p:cNvPr id="5" name="Prostokąt 4"/>
          <p:cNvSpPr/>
          <p:nvPr/>
        </p:nvSpPr>
        <p:spPr>
          <a:xfrm>
            <a:off x="8371453" y="131515"/>
            <a:ext cx="3488533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3200" dirty="0">
              <a:solidFill>
                <a:srgbClr val="000000"/>
              </a:solidFill>
              <a:latin typeface="Glober Bold"/>
            </a:endParaRPr>
          </a:p>
          <a:p>
            <a:r>
              <a:rPr lang="pl-PL" b="1" dirty="0">
                <a:latin typeface="+mj-lt"/>
              </a:rPr>
              <a:t>wakuola </a:t>
            </a:r>
            <a:r>
              <a:rPr lang="pl-PL" dirty="0">
                <a:latin typeface="+mj-lt"/>
              </a:rPr>
              <a:t>(wodniczka) </a:t>
            </a:r>
          </a:p>
          <a:p>
            <a:r>
              <a:rPr lang="pl-PL" dirty="0">
                <a:latin typeface="+mj-lt"/>
              </a:rPr>
              <a:t>Zwykle jest pojedyncza i duża. </a:t>
            </a:r>
          </a:p>
          <a:p>
            <a:r>
              <a:rPr lang="pl-PL" dirty="0" smtClean="0">
                <a:latin typeface="+mj-lt"/>
              </a:rPr>
              <a:t>Utrzymuje </a:t>
            </a:r>
            <a:r>
              <a:rPr lang="pl-PL" dirty="0">
                <a:latin typeface="+mj-lt"/>
              </a:rPr>
              <a:t>właściwą ilość wody, dzięki czemu komórka zachowuje wielkość i </a:t>
            </a:r>
            <a:r>
              <a:rPr lang="pl-PL" dirty="0" smtClean="0">
                <a:latin typeface="+mj-lt"/>
              </a:rPr>
              <a:t>jędrność. </a:t>
            </a:r>
            <a:endParaRPr lang="pl-PL" dirty="0">
              <a:latin typeface="+mj-lt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279400" y="4690815"/>
            <a:ext cx="317500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3200" dirty="0">
              <a:solidFill>
                <a:srgbClr val="000000"/>
              </a:solidFill>
              <a:latin typeface="Glober Bold"/>
            </a:endParaRPr>
          </a:p>
          <a:p>
            <a:r>
              <a:rPr lang="pl-PL" b="1" dirty="0">
                <a:latin typeface="+mj-lt"/>
              </a:rPr>
              <a:t>ściana komórkowa </a:t>
            </a:r>
            <a:endParaRPr lang="pl-PL" dirty="0">
              <a:latin typeface="+mj-lt"/>
            </a:endParaRPr>
          </a:p>
          <a:p>
            <a:r>
              <a:rPr lang="pl-PL" dirty="0" smtClean="0">
                <a:latin typeface="+mj-lt"/>
              </a:rPr>
              <a:t>Pokrywa </a:t>
            </a:r>
            <a:r>
              <a:rPr lang="pl-PL" dirty="0">
                <a:latin typeface="+mj-lt"/>
              </a:rPr>
              <a:t>błonę </a:t>
            </a:r>
            <a:r>
              <a:rPr lang="pl-PL" dirty="0" smtClean="0">
                <a:latin typeface="+mj-lt"/>
              </a:rPr>
              <a:t>komórkową, </a:t>
            </a:r>
            <a:endParaRPr lang="pl-PL" dirty="0">
              <a:latin typeface="+mj-lt"/>
            </a:endParaRPr>
          </a:p>
          <a:p>
            <a:r>
              <a:rPr lang="pl-PL" dirty="0">
                <a:latin typeface="+mj-lt"/>
              </a:rPr>
              <a:t>jest sztywna, nadaje komórce kształt i chroni ją przed </a:t>
            </a:r>
            <a:r>
              <a:rPr lang="pl-PL" dirty="0" smtClean="0">
                <a:latin typeface="+mj-lt"/>
              </a:rPr>
              <a:t>uszkodzeniami. </a:t>
            </a:r>
            <a:endParaRPr lang="pl-PL" dirty="0">
              <a:latin typeface="+mj-lt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8521700" y="5183257"/>
            <a:ext cx="36703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latin typeface="+mj-lt"/>
              </a:rPr>
              <a:t>chloroplast </a:t>
            </a:r>
            <a:endParaRPr lang="pl-PL" dirty="0">
              <a:latin typeface="+mj-lt"/>
            </a:endParaRPr>
          </a:p>
          <a:p>
            <a:r>
              <a:rPr lang="pl-PL" dirty="0">
                <a:latin typeface="+mj-lt"/>
              </a:rPr>
              <a:t>Z</a:t>
            </a:r>
            <a:r>
              <a:rPr lang="pl-PL" dirty="0" smtClean="0">
                <a:latin typeface="+mj-lt"/>
              </a:rPr>
              <a:t>awiera </a:t>
            </a:r>
            <a:r>
              <a:rPr lang="pl-PL" dirty="0">
                <a:latin typeface="+mj-lt"/>
              </a:rPr>
              <a:t>zielony barwnik </a:t>
            </a:r>
            <a:r>
              <a:rPr lang="pl-PL" dirty="0" smtClean="0">
                <a:latin typeface="+mj-lt"/>
              </a:rPr>
              <a:t>chlorofil; </a:t>
            </a:r>
            <a:endParaRPr lang="pl-PL" dirty="0">
              <a:latin typeface="+mj-lt"/>
            </a:endParaRPr>
          </a:p>
          <a:p>
            <a:r>
              <a:rPr lang="pl-PL" dirty="0" smtClean="0">
                <a:latin typeface="+mj-lt"/>
              </a:rPr>
              <a:t>tu przebiega proces </a:t>
            </a:r>
            <a:r>
              <a:rPr lang="pl-PL" dirty="0">
                <a:latin typeface="+mj-lt"/>
              </a:rPr>
              <a:t>wytwarzania substancji pokarmowych, czyli </a:t>
            </a:r>
            <a:r>
              <a:rPr lang="pl-PL" dirty="0" smtClean="0">
                <a:latin typeface="+mj-lt"/>
              </a:rPr>
              <a:t>fotosynteza. </a:t>
            </a:r>
            <a:endParaRPr lang="pl-PL" dirty="0">
              <a:latin typeface="+mj-lt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279400" y="231894"/>
            <a:ext cx="23241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3200" dirty="0">
              <a:solidFill>
                <a:srgbClr val="000000"/>
              </a:solidFill>
              <a:latin typeface="Glober Bold"/>
            </a:endParaRPr>
          </a:p>
          <a:p>
            <a:r>
              <a:rPr lang="pl-PL" b="1" dirty="0">
                <a:latin typeface="+mj-lt"/>
              </a:rPr>
              <a:t>błona komórkowa </a:t>
            </a:r>
            <a:endParaRPr lang="pl-PL" dirty="0">
              <a:latin typeface="+mj-lt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4624214" y="6218038"/>
            <a:ext cx="1917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latin typeface="+mj-lt"/>
              </a:rPr>
              <a:t>mitochondrium</a:t>
            </a:r>
            <a:r>
              <a:rPr lang="pl-PL" b="1" dirty="0" smtClean="0">
                <a:latin typeface="Glober Bold"/>
              </a:rPr>
              <a:t> </a:t>
            </a:r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9702800" y="3081492"/>
            <a:ext cx="1079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err="1" smtClean="0">
                <a:latin typeface="+mj-lt"/>
              </a:rPr>
              <a:t>cytozol</a:t>
            </a:r>
            <a:r>
              <a:rPr lang="pl-PL" b="1" dirty="0" smtClean="0">
                <a:latin typeface="Glober Bold"/>
              </a:rPr>
              <a:t> </a:t>
            </a:r>
            <a:endParaRPr lang="pl-PL" dirty="0"/>
          </a:p>
        </p:txBody>
      </p:sp>
      <p:sp>
        <p:nvSpPr>
          <p:cNvPr id="11" name="Prostokąt 10"/>
          <p:cNvSpPr/>
          <p:nvPr/>
        </p:nvSpPr>
        <p:spPr>
          <a:xfrm>
            <a:off x="279400" y="2221478"/>
            <a:ext cx="2159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latin typeface="+mj-lt"/>
              </a:rPr>
              <a:t>jądro </a:t>
            </a:r>
            <a:r>
              <a:rPr lang="pl-PL" b="1" dirty="0">
                <a:latin typeface="+mj-lt"/>
              </a:rPr>
              <a:t>komórkowe </a:t>
            </a:r>
            <a:endParaRPr lang="pl-PL" dirty="0">
              <a:latin typeface="+mj-lt"/>
            </a:endParaRPr>
          </a:p>
        </p:txBody>
      </p:sp>
      <p:cxnSp>
        <p:nvCxnSpPr>
          <p:cNvPr id="13" name="Łącznik prosty ze strzałką 12"/>
          <p:cNvCxnSpPr/>
          <p:nvPr/>
        </p:nvCxnSpPr>
        <p:spPr>
          <a:xfrm>
            <a:off x="2357834" y="1064248"/>
            <a:ext cx="1185466" cy="13418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ze strzałką 14"/>
          <p:cNvCxnSpPr/>
          <p:nvPr/>
        </p:nvCxnSpPr>
        <p:spPr>
          <a:xfrm>
            <a:off x="2280710" y="2423241"/>
            <a:ext cx="2177513" cy="3497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ze strzałką 16"/>
          <p:cNvCxnSpPr/>
          <p:nvPr/>
        </p:nvCxnSpPr>
        <p:spPr>
          <a:xfrm flipV="1">
            <a:off x="2339012" y="3693077"/>
            <a:ext cx="956284" cy="14901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ze strzałką 19"/>
          <p:cNvCxnSpPr/>
          <p:nvPr/>
        </p:nvCxnSpPr>
        <p:spPr>
          <a:xfrm flipH="1">
            <a:off x="6627188" y="793384"/>
            <a:ext cx="1744265" cy="15299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ze strzałką 21"/>
          <p:cNvCxnSpPr>
            <a:stCxn id="10" idx="1"/>
          </p:cNvCxnSpPr>
          <p:nvPr/>
        </p:nvCxnSpPr>
        <p:spPr>
          <a:xfrm flipH="1" flipV="1">
            <a:off x="7962900" y="3081492"/>
            <a:ext cx="1739900" cy="1846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y ze strzałką 24"/>
          <p:cNvCxnSpPr/>
          <p:nvPr/>
        </p:nvCxnSpPr>
        <p:spPr>
          <a:xfrm flipH="1" flipV="1">
            <a:off x="7499320" y="3693077"/>
            <a:ext cx="1123980" cy="16028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y ze strzałką 27"/>
          <p:cNvCxnSpPr/>
          <p:nvPr/>
        </p:nvCxnSpPr>
        <p:spPr>
          <a:xfrm flipV="1">
            <a:off x="5434186" y="4240400"/>
            <a:ext cx="148878" cy="19776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320099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577</Words>
  <Application>Microsoft Office PowerPoint</Application>
  <PresentationFormat>Panoramiczny</PresentationFormat>
  <Paragraphs>104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Filson Pro Medium</vt:lpstr>
      <vt:lpstr>Glober Bold</vt:lpstr>
      <vt:lpstr>Glober Regular</vt:lpstr>
      <vt:lpstr>Wingdings</vt:lpstr>
      <vt:lpstr>Motyw pakietu Office</vt:lpstr>
      <vt:lpstr>Budowa i czynności organizmów</vt:lpstr>
      <vt:lpstr>Co to jest organizm?</vt:lpstr>
      <vt:lpstr>Jak są zbudowane organizmy? </vt:lpstr>
      <vt:lpstr>Jaki jest skład chemiczny organizmów? </vt:lpstr>
      <vt:lpstr>Funkcje związków chemicznych w organizmach</vt:lpstr>
      <vt:lpstr>Jak zajrzeć do wnętrza komórki? </vt:lpstr>
      <vt:lpstr>Z jakich elementów są zbudowane komórki? </vt:lpstr>
      <vt:lpstr>Prezentacja programu PowerPoint</vt:lpstr>
      <vt:lpstr>Model komórki roślinnej</vt:lpstr>
      <vt:lpstr>Model komórki bakteryjnej</vt:lpstr>
      <vt:lpstr>Fotosynteza</vt:lpstr>
      <vt:lpstr>Oddychanie komórkowe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I. Budowa i czynności organizmów</dc:title>
  <dc:creator>Aleksandra Lemiech</dc:creator>
  <cp:lastModifiedBy>Grażyna Kompowska</cp:lastModifiedBy>
  <cp:revision>29</cp:revision>
  <dcterms:created xsi:type="dcterms:W3CDTF">2023-12-27T14:26:59Z</dcterms:created>
  <dcterms:modified xsi:type="dcterms:W3CDTF">2024-02-23T17:03:06Z</dcterms:modified>
</cp:coreProperties>
</file>